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5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Lst>
  <p:sldSz cx="9144000" cy="5143500" type="screen16x9"/>
  <p:notesSz cx="6858000" cy="9144000"/>
  <p:embeddedFontLst>
    <p:embeddedFont>
      <p:font typeface="Raleway" panose="020B0604020202020204" charset="0"/>
      <p:regular r:id="rId52"/>
      <p:bold r:id="rId53"/>
      <p:italic r:id="rId54"/>
      <p:boldItalic r:id="rId55"/>
    </p:embeddedFont>
    <p:embeddedFont>
      <p:font typeface="Lato" panose="020B060402020202020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4645e40740_2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34645e40740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4645e40740_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4645e40740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4645e40740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4645e40740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4645e40740_2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4645e40740_2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4645e40740_2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4645e40740_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34645e40740_2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34645e40740_2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34645e40740_2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34645e40740_2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34645e40740_2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34645e40740_2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34645e40740_2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34645e40740_2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34645e40740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34645e40740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f88252dc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f88252dc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3468e4cbdf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3468e4cbdf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4645e40740_2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4645e40740_2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34645e40740_2_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34645e40740_2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34645e40740_2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34645e40740_2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34645e40740_2_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34645e40740_2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34645e40740_2_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34645e40740_2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4645e40740_2_5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34645e40740_2_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34645e40740_2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34645e40740_2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34645e40740_2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34645e40740_2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34645e40740_2_5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34645e40740_2_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34645e40740_2_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34645e40740_2_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34645e40740_2_6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34645e40740_2_6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34645e40740_2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34645e40740_2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34645e40740_2_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34645e40740_2_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34645e40740_2_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34645e40740_2_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34645e40740_2_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34645e40740_2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34645e40740_2_6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34645e40740_2_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34645e40740_2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34645e40740_2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34645e40740_2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34645e40740_2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4645e40740_2_7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4645e40740_2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f88252dc4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34645e40740_2_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34645e40740_2_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34645e40740_2_7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34645e40740_2_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3468e4cbdf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3468e4cbdf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3468e4cbdf1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3468e4cbdf1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3468e4cbdf1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3468e4cbdf1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3468e4cbdf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3468e4cbdf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3468e4cbdf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3468e4cbdf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3468e4cbdf1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3468e4cbdf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468e4cbdf1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3468e4cbdf1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f88252dc4_0_1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4645e40740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4645e40740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4645e40740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4645e40740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4645e40740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4645e40740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4645e40740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4645e40740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4645e4074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4645e4074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March 2025</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7"/>
        <p:cNvGrpSpPr/>
        <p:nvPr/>
      </p:nvGrpSpPr>
      <p:grpSpPr>
        <a:xfrm>
          <a:off x="0" y="0"/>
          <a:ext cx="0" cy="0"/>
          <a:chOff x="0" y="0"/>
          <a:chExt cx="0" cy="0"/>
        </a:xfrm>
      </p:grpSpPr>
      <p:grpSp>
        <p:nvGrpSpPr>
          <p:cNvPr id="108" name="Google Shape;108;p11"/>
          <p:cNvGrpSpPr/>
          <p:nvPr/>
        </p:nvGrpSpPr>
        <p:grpSpPr>
          <a:xfrm>
            <a:off x="830392" y="4169130"/>
            <a:ext cx="745763" cy="45826"/>
            <a:chOff x="4580561" y="2589004"/>
            <a:chExt cx="1064464" cy="25200"/>
          </a:xfrm>
        </p:grpSpPr>
        <p:sp>
          <p:nvSpPr>
            <p:cNvPr id="109" name="Google Shape;109;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2" name="Google Shape;112;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13" name="Google Shape;113;p11">
            <a:hlinkClick r:id="rId2" action="ppaction://hlinksldjump"/>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 name="Google Shape;114;p11">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5" name="Google Shape;115;p11">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6" name="Google Shape;116;p11">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7"/>
        <p:cNvGrpSpPr/>
        <p:nvPr/>
      </p:nvGrpSpPr>
      <p:grpSpPr>
        <a:xfrm>
          <a:off x="0" y="0"/>
          <a:ext cx="0" cy="0"/>
          <a:chOff x="0" y="0"/>
          <a:chExt cx="0" cy="0"/>
        </a:xfrm>
      </p:grpSpPr>
      <p:sp>
        <p:nvSpPr>
          <p:cNvPr id="118" name="Google Shape;118;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12"/>
          <p:cNvGrpSpPr/>
          <p:nvPr/>
        </p:nvGrpSpPr>
        <p:grpSpPr>
          <a:xfrm>
            <a:off x="830392" y="1191256"/>
            <a:ext cx="745763" cy="45826"/>
            <a:chOff x="4580561" y="2589004"/>
            <a:chExt cx="1064464" cy="25200"/>
          </a:xfrm>
        </p:grpSpPr>
        <p:sp>
          <p:nvSpPr>
            <p:cNvPr id="120" name="Google Shape;120;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3" name="Google Shape;123;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4" name="Google Shape;124;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5" name="Google Shape;125;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6" name="Google Shape;126;p12">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7" name="Google Shape;127;p12">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28" name="Google Shape;128;p12">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29" name="Google Shape;129;p12">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0"/>
        <p:cNvGrpSpPr/>
        <p:nvPr/>
      </p:nvGrpSpPr>
      <p:grpSpPr>
        <a:xfrm>
          <a:off x="0" y="0"/>
          <a:ext cx="0" cy="0"/>
          <a:chOff x="0" y="0"/>
          <a:chExt cx="0" cy="0"/>
        </a:xfrm>
      </p:grpSpPr>
      <p:sp>
        <p:nvSpPr>
          <p:cNvPr id="131" name="Google Shape;131;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32" name="Google Shape;132;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33" name="Google Shape;133;p13">
            <a:hlinkClick r:id="rId2"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4" name="Google Shape;134;p13">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5" name="Google Shape;135;p13">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6" name="Google Shape;136;p13">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7"/>
        <p:cNvGrpSpPr/>
        <p:nvPr/>
      </p:nvGrpSpPr>
      <p:grpSpPr>
        <a:xfrm>
          <a:off x="0" y="0"/>
          <a:ext cx="0" cy="0"/>
          <a:chOff x="0" y="0"/>
          <a:chExt cx="0" cy="0"/>
        </a:xfrm>
      </p:grpSpPr>
      <p:grpSp>
        <p:nvGrpSpPr>
          <p:cNvPr id="138" name="Google Shape;138;p14"/>
          <p:cNvGrpSpPr/>
          <p:nvPr/>
        </p:nvGrpSpPr>
        <p:grpSpPr>
          <a:xfrm>
            <a:off x="830392" y="4169130"/>
            <a:ext cx="745763" cy="45826"/>
            <a:chOff x="4580561" y="2589004"/>
            <a:chExt cx="1064464" cy="25200"/>
          </a:xfrm>
        </p:grpSpPr>
        <p:sp>
          <p:nvSpPr>
            <p:cNvPr id="139" name="Google Shape;139;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141;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2" name="Google Shape;142;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3" name="Google Shape;143;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44" name="Google Shape;144;p1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 name="Google Shape;145;p1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6" name="Google Shape;146;p1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7" name="Google Shape;147;p1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8"/>
        <p:cNvGrpSpPr/>
        <p:nvPr/>
      </p:nvGrpSpPr>
      <p:grpSpPr>
        <a:xfrm>
          <a:off x="0" y="0"/>
          <a:ext cx="0" cy="0"/>
          <a:chOff x="0" y="0"/>
          <a:chExt cx="0" cy="0"/>
        </a:xfrm>
      </p:grpSpPr>
      <p:sp>
        <p:nvSpPr>
          <p:cNvPr id="149" name="Google Shape;149;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0" name="Google Shape;150;p15">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1" name="Google Shape;151;p1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2" name="Google Shape;152;p1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3" name="Google Shape;153;p1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54"/>
        <p:cNvGrpSpPr/>
        <p:nvPr/>
      </p:nvGrpSpPr>
      <p:grpSpPr>
        <a:xfrm>
          <a:off x="0" y="0"/>
          <a:ext cx="0" cy="0"/>
          <a:chOff x="0" y="0"/>
          <a:chExt cx="0" cy="0"/>
        </a:xfrm>
      </p:grpSpPr>
      <p:sp>
        <p:nvSpPr>
          <p:cNvPr id="155" name="Google Shape;155;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6" name="Google Shape;156;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157"/>
        <p:cNvGrpSpPr/>
        <p:nvPr/>
      </p:nvGrpSpPr>
      <p:grpSpPr>
        <a:xfrm>
          <a:off x="0" y="0"/>
          <a:ext cx="0" cy="0"/>
          <a:chOff x="0" y="0"/>
          <a:chExt cx="0" cy="0"/>
        </a:xfrm>
      </p:grpSpPr>
      <p:grpSp>
        <p:nvGrpSpPr>
          <p:cNvPr id="158" name="Google Shape;158;p17"/>
          <p:cNvGrpSpPr/>
          <p:nvPr/>
        </p:nvGrpSpPr>
        <p:grpSpPr>
          <a:xfrm>
            <a:off x="830392" y="1191256"/>
            <a:ext cx="745763" cy="45826"/>
            <a:chOff x="4580561" y="2589004"/>
            <a:chExt cx="1064464" cy="25200"/>
          </a:xfrm>
        </p:grpSpPr>
        <p:sp>
          <p:nvSpPr>
            <p:cNvPr id="159" name="Google Shape;159;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 name="Google Shape;161;p1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2" name="Google Shape;162;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63" name="Google Shape;163;p17">
            <a:hlinkClick r:id="rId2" action="ppaction://hlinksldjump"/>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4" name="Google Shape;164;p17">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65" name="Google Shape;165;p17">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66" name="Google Shape;166;p17">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19"/>
        <p:cNvGrpSpPr/>
        <p:nvPr/>
      </p:nvGrpSpPr>
      <p:grpSpPr>
        <a:xfrm>
          <a:off x="0" y="0"/>
          <a:ext cx="0" cy="0"/>
          <a:chOff x="0" y="0"/>
          <a:chExt cx="0" cy="0"/>
        </a:xfrm>
      </p:grpSpPr>
      <p:pic>
        <p:nvPicPr>
          <p:cNvPr id="20" name="Google Shape;20;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1" name="Google Shape;21;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3"/>
          <p:cNvGrpSpPr/>
          <p:nvPr/>
        </p:nvGrpSpPr>
        <p:grpSpPr>
          <a:xfrm>
            <a:off x="830392" y="1191256"/>
            <a:ext cx="745763" cy="45826"/>
            <a:chOff x="4580561" y="2589004"/>
            <a:chExt cx="1064464" cy="25200"/>
          </a:xfrm>
        </p:grpSpPr>
        <p:sp>
          <p:nvSpPr>
            <p:cNvPr id="23" name="Google Shape;23;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6" name="Google Shape;26;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7" name="Google Shape;27;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8" name="Google Shape;28;p3">
            <a:hlinkClick r:id="rId3"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Google Shape;29;p3">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0" name="Google Shape;30;p3">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1" name="Google Shape;31;p3">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2"/>
        <p:cNvGrpSpPr/>
        <p:nvPr/>
      </p:nvGrpSpPr>
      <p:grpSpPr>
        <a:xfrm>
          <a:off x="0" y="0"/>
          <a:ext cx="0" cy="0"/>
          <a:chOff x="0" y="0"/>
          <a:chExt cx="0" cy="0"/>
        </a:xfrm>
      </p:grpSpPr>
      <p:grpSp>
        <p:nvGrpSpPr>
          <p:cNvPr id="33" name="Google Shape;33;p4"/>
          <p:cNvGrpSpPr/>
          <p:nvPr/>
        </p:nvGrpSpPr>
        <p:grpSpPr>
          <a:xfrm>
            <a:off x="830392" y="1191256"/>
            <a:ext cx="745763" cy="45826"/>
            <a:chOff x="4580561" y="2589004"/>
            <a:chExt cx="1064464" cy="25200"/>
          </a:xfrm>
        </p:grpSpPr>
        <p:sp>
          <p:nvSpPr>
            <p:cNvPr id="34" name="Google Shape;34;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7" name="Google Shape;37;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38" name="Google Shape;38;p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0" name="Google Shape;40;p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1" name="Google Shape;41;p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2"/>
        <p:cNvGrpSpPr/>
        <p:nvPr/>
      </p:nvGrpSpPr>
      <p:grpSpPr>
        <a:xfrm>
          <a:off x="0" y="0"/>
          <a:ext cx="0" cy="0"/>
          <a:chOff x="0" y="0"/>
          <a:chExt cx="0" cy="0"/>
        </a:xfrm>
      </p:grpSpPr>
      <p:sp>
        <p:nvSpPr>
          <p:cNvPr id="43" name="Google Shape;43;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44;p5"/>
          <p:cNvGrpSpPr/>
          <p:nvPr/>
        </p:nvGrpSpPr>
        <p:grpSpPr>
          <a:xfrm>
            <a:off x="729442" y="487806"/>
            <a:ext cx="745763" cy="45826"/>
            <a:chOff x="4580561" y="2589004"/>
            <a:chExt cx="1064464" cy="25200"/>
          </a:xfrm>
        </p:grpSpPr>
        <p:sp>
          <p:nvSpPr>
            <p:cNvPr id="45" name="Google Shape;45;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8" name="Google Shape;48;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9" name="Google Shape;4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0" name="Google Shape;50;p5">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 name="Google Shape;51;p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2" name="Google Shape;52;p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3" name="Google Shape;53;p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1" name="Shape 54"/>
        <p:cNvGrpSpPr/>
        <p:nvPr/>
      </p:nvGrpSpPr>
      <p:grpSpPr>
        <a:xfrm>
          <a:off x="0" y="0"/>
          <a:ext cx="0" cy="0"/>
          <a:chOff x="0" y="0"/>
          <a:chExt cx="0" cy="0"/>
        </a:xfrm>
      </p:grpSpPr>
      <p:sp>
        <p:nvSpPr>
          <p:cNvPr id="55" name="Google Shape;55;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7" name="Google Shape;57;p6">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 name="Google Shape;58;p6">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9" name="Google Shape;59;p6">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0" name="Google Shape;60;p6">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61" name="Google Shape;61;p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62"/>
        <p:cNvGrpSpPr/>
        <p:nvPr/>
      </p:nvGrpSpPr>
      <p:grpSpPr>
        <a:xfrm>
          <a:off x="0" y="0"/>
          <a:ext cx="0" cy="0"/>
          <a:chOff x="0" y="0"/>
          <a:chExt cx="0" cy="0"/>
        </a:xfrm>
      </p:grpSpPr>
      <p:pic>
        <p:nvPicPr>
          <p:cNvPr id="63" name="Google Shape;63;p7"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64" name="Google Shape;64;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
        <p:nvSpPr>
          <p:cNvPr id="66" name="Google Shape;66;p7">
            <a:hlinkClick r:id="rId3"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 name="Google Shape;67;p7">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8" name="Google Shape;68;p7">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9" name="Google Shape;69;p7">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0" name="Google Shape;70;p7"/>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1"/>
        <p:cNvGrpSpPr/>
        <p:nvPr/>
      </p:nvGrpSpPr>
      <p:grpSpPr>
        <a:xfrm>
          <a:off x="0" y="0"/>
          <a:ext cx="0" cy="0"/>
          <a:chOff x="0" y="0"/>
          <a:chExt cx="0" cy="0"/>
        </a:xfrm>
      </p:grpSpPr>
      <p:sp>
        <p:nvSpPr>
          <p:cNvPr id="72" name="Google Shape;72;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73;p8"/>
          <p:cNvGrpSpPr/>
          <p:nvPr/>
        </p:nvGrpSpPr>
        <p:grpSpPr>
          <a:xfrm>
            <a:off x="830392" y="1191256"/>
            <a:ext cx="745763" cy="45826"/>
            <a:chOff x="4580561" y="2589004"/>
            <a:chExt cx="1064464" cy="25200"/>
          </a:xfrm>
        </p:grpSpPr>
        <p:sp>
          <p:nvSpPr>
            <p:cNvPr id="74" name="Google Shape;74;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7" name="Google Shape;77;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8" name="Google Shape;78;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9" name="Google Shape;79;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80" name="Google Shape;80;p8">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 name="Google Shape;81;p8">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2" name="Google Shape;82;p8">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3" name="Google Shape;83;p8">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4"/>
        <p:cNvGrpSpPr/>
        <p:nvPr/>
      </p:nvGrpSpPr>
      <p:grpSpPr>
        <a:xfrm>
          <a:off x="0" y="0"/>
          <a:ext cx="0" cy="0"/>
          <a:chOff x="0" y="0"/>
          <a:chExt cx="0" cy="0"/>
        </a:xfrm>
      </p:grpSpPr>
      <p:sp>
        <p:nvSpPr>
          <p:cNvPr id="85" name="Google Shape;85;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 name="Google Shape;86;p9"/>
          <p:cNvGrpSpPr/>
          <p:nvPr/>
        </p:nvGrpSpPr>
        <p:grpSpPr>
          <a:xfrm>
            <a:off x="830392" y="1191256"/>
            <a:ext cx="745763" cy="45826"/>
            <a:chOff x="4580561" y="2589004"/>
            <a:chExt cx="1064464" cy="25200"/>
          </a:xfrm>
        </p:grpSpPr>
        <p:sp>
          <p:nvSpPr>
            <p:cNvPr id="87" name="Google Shape;87;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90" name="Google Shape;90;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91" name="Google Shape;91;p9">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 name="Google Shape;92;p9">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3" name="Google Shape;93;p9">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4" name="Google Shape;94;p9">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5"/>
        <p:cNvGrpSpPr/>
        <p:nvPr/>
      </p:nvGrpSpPr>
      <p:grpSpPr>
        <a:xfrm>
          <a:off x="0" y="0"/>
          <a:ext cx="0" cy="0"/>
          <a:chOff x="0" y="0"/>
          <a:chExt cx="0" cy="0"/>
        </a:xfrm>
      </p:grpSpPr>
      <p:sp>
        <p:nvSpPr>
          <p:cNvPr id="96" name="Google Shape;96;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 name="Google Shape;97;p10"/>
          <p:cNvGrpSpPr/>
          <p:nvPr/>
        </p:nvGrpSpPr>
        <p:grpSpPr>
          <a:xfrm>
            <a:off x="830392" y="1191256"/>
            <a:ext cx="745763" cy="45826"/>
            <a:chOff x="4580561" y="2589004"/>
            <a:chExt cx="1064464" cy="25200"/>
          </a:xfrm>
        </p:grpSpPr>
        <p:sp>
          <p:nvSpPr>
            <p:cNvPr id="98" name="Google Shape;98;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Google Shape;100;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1" name="Google Shape;101;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2" name="Google Shape;10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03" name="Google Shape;103;p10">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4" name="Google Shape;104;p10">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5" name="Google Shape;105;p10">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6" name="Google Shape;106;p10">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8"/>
          <p:cNvSpPr txBox="1">
            <a:spLocks noGrp="1"/>
          </p:cNvSpPr>
          <p:nvPr>
            <p:ph type="ctrTitle"/>
          </p:nvPr>
        </p:nvSpPr>
        <p:spPr>
          <a:xfrm>
            <a:off x="836050" y="1375750"/>
            <a:ext cx="48909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a:solidFill>
                  <a:srgbClr val="000000"/>
                </a:solidFill>
              </a:rPr>
              <a:t>Workplace Project - Forecasting the returns of a portfolio of 2 shares, taking into account their dependency structure</a:t>
            </a:r>
            <a:endParaRPr sz="1800" dirty="0"/>
          </a:p>
        </p:txBody>
      </p:sp>
      <p:sp>
        <p:nvSpPr>
          <p:cNvPr id="172" name="Google Shape;172;p18"/>
          <p:cNvSpPr txBox="1">
            <a:spLocks noGrp="1"/>
          </p:cNvSpPr>
          <p:nvPr>
            <p:ph type="subTitle" idx="1"/>
          </p:nvPr>
        </p:nvSpPr>
        <p:spPr>
          <a:xfrm>
            <a:off x="943615" y="3334832"/>
            <a:ext cx="48909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solidFill>
                  <a:srgbClr val="FF0000"/>
                </a:solidFill>
              </a:rPr>
              <a:t>By Yaj </a:t>
            </a:r>
            <a:r>
              <a:rPr lang="en-GB" b="1" dirty="0" err="1">
                <a:solidFill>
                  <a:srgbClr val="FF0000"/>
                </a:solidFill>
              </a:rPr>
              <a:t>Jugnarain</a:t>
            </a:r>
            <a:endParaRPr b="1" dirty="0">
              <a:solidFill>
                <a:srgbClr val="FF0000"/>
              </a:solidFill>
            </a:endParaRPr>
          </a:p>
        </p:txBody>
      </p:sp>
      <p:sp>
        <p:nvSpPr>
          <p:cNvPr id="173" name="Google Shape;173;p1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7"/>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Exploratory Data Analysis [1 / 4]</a:t>
            </a:r>
            <a:endParaRPr/>
          </a:p>
        </p:txBody>
      </p:sp>
      <p:sp>
        <p:nvSpPr>
          <p:cNvPr id="248" name="Google Shape;248;p27"/>
          <p:cNvSpPr txBox="1">
            <a:spLocks noGrp="1"/>
          </p:cNvSpPr>
          <p:nvPr>
            <p:ph type="body" idx="1"/>
          </p:nvPr>
        </p:nvSpPr>
        <p:spPr>
          <a:xfrm>
            <a:off x="294600" y="369900"/>
            <a:ext cx="8554800" cy="47736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200"/>
              </a:spcBef>
              <a:spcAft>
                <a:spcPts val="0"/>
              </a:spcAft>
              <a:buNone/>
            </a:pPr>
            <a:r>
              <a:rPr lang="en-GB" sz="1000">
                <a:solidFill>
                  <a:srgbClr val="000000"/>
                </a:solidFill>
                <a:latin typeface="Raleway"/>
                <a:ea typeface="Raleway"/>
                <a:cs typeface="Raleway"/>
                <a:sym typeface="Raleway"/>
              </a:rPr>
              <a:t>Below are the summary statistics for the </a:t>
            </a:r>
            <a:r>
              <a:rPr lang="en-GB" sz="1000" b="1">
                <a:solidFill>
                  <a:srgbClr val="000000"/>
                </a:solidFill>
                <a:latin typeface="Raleway"/>
                <a:ea typeface="Raleway"/>
                <a:cs typeface="Raleway"/>
                <a:sym typeface="Raleway"/>
              </a:rPr>
              <a:t>AAPL </a:t>
            </a:r>
            <a:r>
              <a:rPr lang="en-GB" sz="1000">
                <a:solidFill>
                  <a:srgbClr val="000000"/>
                </a:solidFill>
                <a:latin typeface="Raleway"/>
                <a:ea typeface="Raleway"/>
                <a:cs typeface="Raleway"/>
                <a:sym typeface="Raleway"/>
              </a:rPr>
              <a:t>and </a:t>
            </a:r>
            <a:r>
              <a:rPr lang="en-GB" sz="1000" b="1">
                <a:solidFill>
                  <a:srgbClr val="000000"/>
                </a:solidFill>
                <a:latin typeface="Raleway"/>
                <a:ea typeface="Raleway"/>
                <a:cs typeface="Raleway"/>
                <a:sym typeface="Raleway"/>
              </a:rPr>
              <a:t>NVDA</a:t>
            </a:r>
            <a:r>
              <a:rPr lang="en-GB" sz="1000">
                <a:solidFill>
                  <a:srgbClr val="000000"/>
                </a:solidFill>
                <a:latin typeface="Raleway"/>
                <a:ea typeface="Raleway"/>
                <a:cs typeface="Raleway"/>
                <a:sym typeface="Raleway"/>
              </a:rPr>
              <a:t> data, including the log returns:</a:t>
            </a:r>
            <a:endParaRPr sz="1000">
              <a:solidFill>
                <a:srgbClr val="000000"/>
              </a:solidFill>
              <a:latin typeface="Raleway"/>
              <a:ea typeface="Raleway"/>
              <a:cs typeface="Raleway"/>
              <a:sym typeface="Raleway"/>
            </a:endParaRPr>
          </a:p>
          <a:p>
            <a:pPr marL="457200" marR="0" lvl="0" indent="0" algn="l" rtl="0">
              <a:lnSpc>
                <a:spcPct val="115000"/>
              </a:lnSpc>
              <a:spcBef>
                <a:spcPts val="1200"/>
              </a:spcBef>
              <a:spcAft>
                <a:spcPts val="0"/>
              </a:spcAft>
              <a:buNone/>
            </a:pPr>
            <a:endParaRPr sz="1000">
              <a:solidFill>
                <a:srgbClr val="000000"/>
              </a:solidFill>
              <a:latin typeface="Raleway"/>
              <a:ea typeface="Raleway"/>
              <a:cs typeface="Raleway"/>
              <a:sym typeface="Raleway"/>
            </a:endParaRPr>
          </a:p>
          <a:p>
            <a:pPr marL="457200" marR="0" lvl="0" indent="0" algn="l" rtl="0">
              <a:lnSpc>
                <a:spcPct val="115000"/>
              </a:lnSpc>
              <a:spcBef>
                <a:spcPts val="1200"/>
              </a:spcBef>
              <a:spcAft>
                <a:spcPts val="0"/>
              </a:spcAft>
              <a:buNone/>
            </a:pPr>
            <a:endParaRPr sz="1000">
              <a:solidFill>
                <a:srgbClr val="000000"/>
              </a:solidFill>
              <a:latin typeface="Raleway"/>
              <a:ea typeface="Raleway"/>
              <a:cs typeface="Raleway"/>
              <a:sym typeface="Raleway"/>
            </a:endParaRPr>
          </a:p>
          <a:p>
            <a:pPr marL="457200" marR="0" lvl="0" indent="0" algn="l" rtl="0">
              <a:lnSpc>
                <a:spcPct val="115000"/>
              </a:lnSpc>
              <a:spcBef>
                <a:spcPts val="1200"/>
              </a:spcBef>
              <a:spcAft>
                <a:spcPts val="0"/>
              </a:spcAft>
              <a:buNone/>
            </a:pPr>
            <a:endParaRPr sz="1000">
              <a:solidFill>
                <a:srgbClr val="000000"/>
              </a:solidFill>
              <a:latin typeface="Raleway"/>
              <a:ea typeface="Raleway"/>
              <a:cs typeface="Raleway"/>
              <a:sym typeface="Raleway"/>
            </a:endParaRPr>
          </a:p>
          <a:p>
            <a:pPr marL="457200" marR="0" lvl="0" indent="0" algn="l" rtl="0">
              <a:lnSpc>
                <a:spcPct val="115000"/>
              </a:lnSpc>
              <a:spcBef>
                <a:spcPts val="1200"/>
              </a:spcBef>
              <a:spcAft>
                <a:spcPts val="0"/>
              </a:spcAft>
              <a:buNone/>
            </a:pPr>
            <a:endParaRPr sz="1000">
              <a:solidFill>
                <a:srgbClr val="000000"/>
              </a:solidFill>
              <a:latin typeface="Raleway"/>
              <a:ea typeface="Raleway"/>
              <a:cs typeface="Raleway"/>
              <a:sym typeface="Raleway"/>
            </a:endParaRPr>
          </a:p>
          <a:p>
            <a:pPr marL="457200" marR="0" lvl="0" indent="0" algn="l" rtl="0">
              <a:lnSpc>
                <a:spcPct val="115000"/>
              </a:lnSpc>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b="1">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Key observations are:</a:t>
            </a:r>
            <a:endParaRPr sz="1000" b="1">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Maximum/Minimum Returns:</a:t>
            </a:r>
            <a:endParaRPr sz="1000" b="1">
              <a:solidFill>
                <a:srgbClr val="000000"/>
              </a:solidFill>
              <a:latin typeface="Raleway"/>
              <a:ea typeface="Raleway"/>
              <a:cs typeface="Raleway"/>
              <a:sym typeface="Raleway"/>
            </a:endParaRPr>
          </a:p>
          <a:p>
            <a:pPr marL="457200" lvl="0" indent="-292100" algn="l" rtl="0">
              <a:spcBef>
                <a:spcPts val="1200"/>
              </a:spcBef>
              <a:spcAft>
                <a:spcPts val="0"/>
              </a:spcAft>
              <a:buClr>
                <a:srgbClr val="000000"/>
              </a:buClr>
              <a:buSzPts val="1000"/>
              <a:buFont typeface="Raleway"/>
              <a:buChar char="●"/>
            </a:pPr>
            <a:r>
              <a:rPr lang="en-GB" sz="1000" b="1">
                <a:solidFill>
                  <a:srgbClr val="000000"/>
                </a:solidFill>
                <a:latin typeface="Raleway"/>
                <a:ea typeface="Raleway"/>
                <a:cs typeface="Raleway"/>
                <a:sym typeface="Raleway"/>
              </a:rPr>
              <a:t>Apple (AAPL):</a:t>
            </a:r>
            <a:endParaRPr sz="1000" b="1">
              <a:solidFill>
                <a:srgbClr val="000000"/>
              </a:solidFill>
              <a:latin typeface="Raleway"/>
              <a:ea typeface="Raleway"/>
              <a:cs typeface="Raleway"/>
              <a:sym typeface="Raleway"/>
            </a:endParaRPr>
          </a:p>
          <a:p>
            <a:pPr marL="914400" lvl="1" indent="-292100" algn="l" rtl="0">
              <a:spcBef>
                <a:spcPts val="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The highest/lowest log returns occurred during the </a:t>
            </a:r>
            <a:r>
              <a:rPr lang="en-GB" sz="1000" b="1">
                <a:solidFill>
                  <a:srgbClr val="000000"/>
                </a:solidFill>
                <a:latin typeface="Raleway"/>
                <a:ea typeface="Raleway"/>
                <a:cs typeface="Raleway"/>
                <a:sym typeface="Raleway"/>
              </a:rPr>
              <a:t>COVID-19 pandemic</a:t>
            </a:r>
            <a:r>
              <a:rPr lang="en-GB" sz="1000">
                <a:solidFill>
                  <a:srgbClr val="000000"/>
                </a:solidFill>
                <a:latin typeface="Raleway"/>
                <a:ea typeface="Raleway"/>
                <a:cs typeface="Raleway"/>
                <a:sym typeface="Raleway"/>
              </a:rPr>
              <a:t>, reflecting heightened volatility.</a:t>
            </a:r>
            <a:endParaRPr sz="1000">
              <a:solidFill>
                <a:srgbClr val="000000"/>
              </a:solidFill>
              <a:latin typeface="Raleway"/>
              <a:ea typeface="Raleway"/>
              <a:cs typeface="Raleway"/>
              <a:sym typeface="Raleway"/>
            </a:endParaRPr>
          </a:p>
          <a:p>
            <a:pPr marL="457200" lvl="0" indent="-292100" algn="l" rtl="0">
              <a:spcBef>
                <a:spcPts val="0"/>
              </a:spcBef>
              <a:spcAft>
                <a:spcPts val="0"/>
              </a:spcAft>
              <a:buClr>
                <a:srgbClr val="000000"/>
              </a:buClr>
              <a:buSzPts val="1000"/>
              <a:buFont typeface="Raleway"/>
              <a:buChar char="●"/>
            </a:pPr>
            <a:r>
              <a:rPr lang="en-GB" sz="1000" b="1">
                <a:solidFill>
                  <a:srgbClr val="000000"/>
                </a:solidFill>
                <a:latin typeface="Raleway"/>
                <a:ea typeface="Raleway"/>
                <a:cs typeface="Raleway"/>
                <a:sym typeface="Raleway"/>
              </a:rPr>
              <a:t>Nvidia (NVDA):</a:t>
            </a:r>
            <a:endParaRPr sz="1000" b="1">
              <a:solidFill>
                <a:srgbClr val="000000"/>
              </a:solidFill>
              <a:latin typeface="Raleway"/>
              <a:ea typeface="Raleway"/>
              <a:cs typeface="Raleway"/>
              <a:sym typeface="Raleway"/>
            </a:endParaRPr>
          </a:p>
          <a:p>
            <a:pPr marL="914400" lvl="1" indent="-292100" algn="l" rtl="0">
              <a:spcBef>
                <a:spcPts val="0"/>
              </a:spcBef>
              <a:spcAft>
                <a:spcPts val="0"/>
              </a:spcAft>
              <a:buClr>
                <a:srgbClr val="000000"/>
              </a:buClr>
              <a:buSzPts val="1000"/>
              <a:buFont typeface="Arial"/>
              <a:buChar char="○"/>
            </a:pPr>
            <a:r>
              <a:rPr lang="en-GB" sz="1000" b="1">
                <a:solidFill>
                  <a:srgbClr val="000000"/>
                </a:solidFill>
                <a:latin typeface="Raleway"/>
                <a:ea typeface="Raleway"/>
                <a:cs typeface="Raleway"/>
                <a:sym typeface="Raleway"/>
              </a:rPr>
              <a:t>Maximum Return (Nov 2016):</a:t>
            </a:r>
            <a:r>
              <a:rPr lang="en-GB" sz="1000">
                <a:solidFill>
                  <a:srgbClr val="000000"/>
                </a:solidFill>
                <a:latin typeface="Raleway"/>
                <a:ea typeface="Raleway"/>
                <a:cs typeface="Raleway"/>
                <a:sym typeface="Raleway"/>
              </a:rPr>
              <a:t> Attributed to </a:t>
            </a:r>
            <a:r>
              <a:rPr lang="en-GB" sz="1000" b="1">
                <a:solidFill>
                  <a:srgbClr val="000000"/>
                </a:solidFill>
                <a:latin typeface="Raleway"/>
                <a:ea typeface="Raleway"/>
                <a:cs typeface="Raleway"/>
                <a:sym typeface="Raleway"/>
              </a:rPr>
              <a:t>record revenue, margins, and earnings</a:t>
            </a:r>
            <a:r>
              <a:rPr lang="en-GB" sz="1000">
                <a:solidFill>
                  <a:srgbClr val="000000"/>
                </a:solidFill>
                <a:latin typeface="Raleway"/>
                <a:ea typeface="Raleway"/>
                <a:cs typeface="Raleway"/>
                <a:sym typeface="Raleway"/>
              </a:rPr>
              <a:t> driven by strong product performance across all lines.</a:t>
            </a:r>
            <a:endParaRPr sz="1000">
              <a:solidFill>
                <a:srgbClr val="000000"/>
              </a:solidFill>
              <a:latin typeface="Raleway"/>
              <a:ea typeface="Raleway"/>
              <a:cs typeface="Raleway"/>
              <a:sym typeface="Raleway"/>
            </a:endParaRPr>
          </a:p>
          <a:p>
            <a:pPr marL="914400" lvl="1" indent="-292100" algn="l" rtl="0">
              <a:spcBef>
                <a:spcPts val="0"/>
              </a:spcBef>
              <a:spcAft>
                <a:spcPts val="0"/>
              </a:spcAft>
              <a:buClr>
                <a:srgbClr val="000000"/>
              </a:buClr>
              <a:buSzPts val="1000"/>
              <a:buFont typeface="Arial"/>
              <a:buChar char="○"/>
            </a:pPr>
            <a:r>
              <a:rPr lang="en-GB" sz="1000" b="1">
                <a:solidFill>
                  <a:srgbClr val="000000"/>
                </a:solidFill>
                <a:latin typeface="Raleway"/>
                <a:ea typeface="Raleway"/>
                <a:cs typeface="Raleway"/>
                <a:sym typeface="Raleway"/>
              </a:rPr>
              <a:t>Minimum Return (2018):</a:t>
            </a:r>
            <a:r>
              <a:rPr lang="en-GB" sz="1000">
                <a:solidFill>
                  <a:srgbClr val="000000"/>
                </a:solidFill>
                <a:latin typeface="Raleway"/>
                <a:ea typeface="Raleway"/>
                <a:cs typeface="Raleway"/>
                <a:sym typeface="Raleway"/>
              </a:rPr>
              <a:t> Coincided with a decline in demand for </a:t>
            </a:r>
            <a:r>
              <a:rPr lang="en-GB" sz="1000" b="1">
                <a:solidFill>
                  <a:srgbClr val="000000"/>
                </a:solidFill>
                <a:latin typeface="Raleway"/>
                <a:ea typeface="Raleway"/>
                <a:cs typeface="Raleway"/>
                <a:sym typeface="Raleway"/>
              </a:rPr>
              <a:t>GPUs</a:t>
            </a:r>
            <a:r>
              <a:rPr lang="en-GB" sz="1000">
                <a:solidFill>
                  <a:srgbClr val="000000"/>
                </a:solidFill>
                <a:latin typeface="Raleway"/>
                <a:ea typeface="Raleway"/>
                <a:cs typeface="Raleway"/>
                <a:sym typeface="Raleway"/>
              </a:rPr>
              <a:t>, following a drop in cryptocurrency value.</a:t>
            </a:r>
            <a:endParaRPr sz="1000">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Mean Returns - both assets</a:t>
            </a:r>
            <a:r>
              <a:rPr lang="en-GB" sz="1000">
                <a:solidFill>
                  <a:srgbClr val="000000"/>
                </a:solidFill>
                <a:latin typeface="Raleway"/>
                <a:ea typeface="Raleway"/>
                <a:cs typeface="Raleway"/>
                <a:sym typeface="Raleway"/>
              </a:rPr>
              <a:t> had mean log returns close to </a:t>
            </a:r>
            <a:r>
              <a:rPr lang="en-GB" sz="1000" b="1">
                <a:solidFill>
                  <a:srgbClr val="000000"/>
                </a:solidFill>
                <a:latin typeface="Raleway"/>
                <a:ea typeface="Raleway"/>
                <a:cs typeface="Raleway"/>
                <a:sym typeface="Raleway"/>
              </a:rPr>
              <a:t>zero</a:t>
            </a:r>
            <a:r>
              <a:rPr lang="en-GB" sz="1000">
                <a:solidFill>
                  <a:srgbClr val="000000"/>
                </a:solidFill>
                <a:latin typeface="Raleway"/>
                <a:ea typeface="Raleway"/>
                <a:cs typeface="Raleway"/>
                <a:sym typeface="Raleway"/>
              </a:rPr>
              <a:t>, indicating relatively stable growth over the long term.</a:t>
            </a:r>
            <a:endParaRPr sz="1000">
              <a:solidFill>
                <a:srgbClr val="000000"/>
              </a:solidFill>
              <a:latin typeface="Raleway"/>
              <a:ea typeface="Raleway"/>
              <a:cs typeface="Raleway"/>
              <a:sym typeface="Raleway"/>
            </a:endParaRPr>
          </a:p>
          <a:p>
            <a:pPr marL="0" marR="0" lvl="0" indent="0" algn="l" rtl="0">
              <a:lnSpc>
                <a:spcPct val="115000"/>
              </a:lnSpc>
              <a:spcBef>
                <a:spcPts val="1200"/>
              </a:spcBef>
              <a:spcAft>
                <a:spcPts val="0"/>
              </a:spcAft>
              <a:buNone/>
            </a:pPr>
            <a:endParaRPr sz="1000">
              <a:solidFill>
                <a:srgbClr val="000000"/>
              </a:solidFill>
              <a:latin typeface="Raleway"/>
              <a:ea typeface="Raleway"/>
              <a:cs typeface="Raleway"/>
              <a:sym typeface="Raleway"/>
            </a:endParaRPr>
          </a:p>
          <a:p>
            <a:pPr marL="0" marR="0" lvl="0" indent="0" algn="l" rtl="0">
              <a:lnSpc>
                <a:spcPct val="115000"/>
              </a:lnSpc>
              <a:spcBef>
                <a:spcPts val="1200"/>
              </a:spcBef>
              <a:spcAft>
                <a:spcPts val="1200"/>
              </a:spcAft>
              <a:buNone/>
            </a:pPr>
            <a:endParaRPr sz="1000">
              <a:solidFill>
                <a:srgbClr val="000000"/>
              </a:solidFill>
              <a:latin typeface="Raleway"/>
              <a:ea typeface="Raleway"/>
              <a:cs typeface="Raleway"/>
              <a:sym typeface="Raleway"/>
            </a:endParaRPr>
          </a:p>
        </p:txBody>
      </p:sp>
      <p:sp>
        <p:nvSpPr>
          <p:cNvPr id="249" name="Google Shape;249;p2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10</a:t>
            </a:fld>
            <a:endParaRPr/>
          </a:p>
        </p:txBody>
      </p:sp>
      <p:pic>
        <p:nvPicPr>
          <p:cNvPr id="250" name="Google Shape;250;p27"/>
          <p:cNvPicPr preferRelativeResize="0"/>
          <p:nvPr/>
        </p:nvPicPr>
        <p:blipFill>
          <a:blip r:embed="rId3">
            <a:alphaModFix/>
          </a:blip>
          <a:stretch>
            <a:fillRect/>
          </a:stretch>
        </p:blipFill>
        <p:spPr>
          <a:xfrm>
            <a:off x="727650" y="889900"/>
            <a:ext cx="7829749" cy="1979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8"/>
          <p:cNvSpPr txBox="1">
            <a:spLocks noGrp="1"/>
          </p:cNvSpPr>
          <p:nvPr>
            <p:ph type="body" idx="1"/>
          </p:nvPr>
        </p:nvSpPr>
        <p:spPr>
          <a:xfrm>
            <a:off x="335800" y="535200"/>
            <a:ext cx="2705100" cy="47736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200"/>
              </a:spcBef>
              <a:spcAft>
                <a:spcPts val="0"/>
              </a:spcAft>
              <a:buNone/>
            </a:pPr>
            <a:r>
              <a:rPr lang="en-GB" sz="1000">
                <a:solidFill>
                  <a:srgbClr val="000000"/>
                </a:solidFill>
                <a:latin typeface="Raleway"/>
                <a:ea typeface="Raleway"/>
                <a:cs typeface="Raleway"/>
                <a:sym typeface="Raleway"/>
              </a:rPr>
              <a:t>To evaluate whether the </a:t>
            </a:r>
            <a:r>
              <a:rPr lang="en-GB" sz="1000" b="1">
                <a:solidFill>
                  <a:srgbClr val="000000"/>
                </a:solidFill>
                <a:latin typeface="Raleway"/>
                <a:ea typeface="Raleway"/>
                <a:cs typeface="Raleway"/>
                <a:sym typeface="Raleway"/>
              </a:rPr>
              <a:t>log returns</a:t>
            </a:r>
            <a:r>
              <a:rPr lang="en-GB" sz="1000">
                <a:solidFill>
                  <a:srgbClr val="000000"/>
                </a:solidFill>
                <a:latin typeface="Raleway"/>
                <a:ea typeface="Raleway"/>
                <a:cs typeface="Raleway"/>
                <a:sym typeface="Raleway"/>
              </a:rPr>
              <a:t> exhibit volatility clustering, we compare them to </a:t>
            </a:r>
            <a:r>
              <a:rPr lang="en-GB" sz="1000" b="1">
                <a:solidFill>
                  <a:srgbClr val="000000"/>
                </a:solidFill>
                <a:latin typeface="Raleway"/>
                <a:ea typeface="Raleway"/>
                <a:cs typeface="Raleway"/>
                <a:sym typeface="Raleway"/>
              </a:rPr>
              <a:t>white noise</a:t>
            </a:r>
            <a:r>
              <a:rPr lang="en-GB" sz="1000">
                <a:solidFill>
                  <a:srgbClr val="000000"/>
                </a:solidFill>
                <a:latin typeface="Raleway"/>
                <a:ea typeface="Raleway"/>
                <a:cs typeface="Raleway"/>
                <a:sym typeface="Raleway"/>
              </a:rPr>
              <a:t> data, which has no predictable patterns of fluctuation.</a:t>
            </a:r>
            <a:endParaRPr sz="1000">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Log Returns:</a:t>
            </a:r>
            <a:endParaRPr sz="1000" b="1">
              <a:solidFill>
                <a:srgbClr val="000000"/>
              </a:solidFill>
              <a:latin typeface="Raleway"/>
              <a:ea typeface="Raleway"/>
              <a:cs typeface="Raleway"/>
              <a:sym typeface="Raleway"/>
            </a:endParaRPr>
          </a:p>
          <a:p>
            <a:pPr marL="457200" lvl="0" indent="-292100" algn="l" rtl="0">
              <a:spcBef>
                <a:spcPts val="1200"/>
              </a:spcBef>
              <a:spcAft>
                <a:spcPts val="0"/>
              </a:spcAft>
              <a:buClr>
                <a:srgbClr val="000000"/>
              </a:buClr>
              <a:buSzPts val="1000"/>
              <a:buFont typeface="Arial"/>
              <a:buChar char="●"/>
            </a:pPr>
            <a:r>
              <a:rPr lang="en-GB" sz="1000" b="1">
                <a:solidFill>
                  <a:srgbClr val="000000"/>
                </a:solidFill>
                <a:latin typeface="Raleway"/>
                <a:ea typeface="Raleway"/>
                <a:cs typeface="Raleway"/>
                <a:sym typeface="Raleway"/>
              </a:rPr>
              <a:t>AAPL</a:t>
            </a:r>
            <a:r>
              <a:rPr lang="en-GB" sz="1000">
                <a:solidFill>
                  <a:srgbClr val="000000"/>
                </a:solidFill>
                <a:latin typeface="Raleway"/>
                <a:ea typeface="Raleway"/>
                <a:cs typeface="Raleway"/>
                <a:sym typeface="Raleway"/>
              </a:rPr>
              <a:t> and </a:t>
            </a:r>
            <a:r>
              <a:rPr lang="en-GB" sz="1000" b="1">
                <a:solidFill>
                  <a:srgbClr val="000000"/>
                </a:solidFill>
                <a:latin typeface="Raleway"/>
                <a:ea typeface="Raleway"/>
                <a:cs typeface="Raleway"/>
                <a:sym typeface="Raleway"/>
              </a:rPr>
              <a:t>NVDA</a:t>
            </a:r>
            <a:r>
              <a:rPr lang="en-GB" sz="1000">
                <a:solidFill>
                  <a:srgbClr val="000000"/>
                </a:solidFill>
                <a:latin typeface="Raleway"/>
                <a:ea typeface="Raleway"/>
                <a:cs typeface="Raleway"/>
                <a:sym typeface="Raleway"/>
              </a:rPr>
              <a:t> exhibited </a:t>
            </a:r>
            <a:r>
              <a:rPr lang="en-GB" sz="1000" b="1">
                <a:solidFill>
                  <a:srgbClr val="000000"/>
                </a:solidFill>
                <a:latin typeface="Raleway"/>
                <a:ea typeface="Raleway"/>
                <a:cs typeface="Raleway"/>
                <a:sym typeface="Raleway"/>
              </a:rPr>
              <a:t>higher fluctuations</a:t>
            </a:r>
            <a:r>
              <a:rPr lang="en-GB" sz="1000">
                <a:solidFill>
                  <a:srgbClr val="000000"/>
                </a:solidFill>
                <a:latin typeface="Raleway"/>
                <a:ea typeface="Raleway"/>
                <a:cs typeface="Raleway"/>
                <a:sym typeface="Raleway"/>
              </a:rPr>
              <a:t> in </a:t>
            </a:r>
            <a:r>
              <a:rPr lang="en-GB" sz="1000" b="1">
                <a:solidFill>
                  <a:srgbClr val="000000"/>
                </a:solidFill>
                <a:latin typeface="Raleway"/>
                <a:ea typeface="Raleway"/>
                <a:cs typeface="Raleway"/>
                <a:sym typeface="Raleway"/>
              </a:rPr>
              <a:t>2020</a:t>
            </a:r>
            <a:r>
              <a:rPr lang="en-GB" sz="1000">
                <a:solidFill>
                  <a:srgbClr val="000000"/>
                </a:solidFill>
                <a:latin typeface="Raleway"/>
                <a:ea typeface="Raleway"/>
                <a:cs typeface="Raleway"/>
                <a:sym typeface="Raleway"/>
              </a:rPr>
              <a:t>, a period marked by significant market uncertainty during the COVID-19 pandemic.</a:t>
            </a:r>
            <a:endParaRPr sz="1000">
              <a:solidFill>
                <a:srgbClr val="000000"/>
              </a:solidFill>
              <a:latin typeface="Raleway"/>
              <a:ea typeface="Raleway"/>
              <a:cs typeface="Raleway"/>
              <a:sym typeface="Raleway"/>
            </a:endParaRPr>
          </a:p>
          <a:p>
            <a:pPr marL="457200" lvl="0" indent="-292100" algn="l" rtl="0">
              <a:spcBef>
                <a:spcPts val="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Prolonged periods of high and low volatility validate the presence of </a:t>
            </a:r>
            <a:r>
              <a:rPr lang="en-GB" sz="1000" b="1">
                <a:solidFill>
                  <a:srgbClr val="000000"/>
                </a:solidFill>
                <a:latin typeface="Raleway"/>
                <a:ea typeface="Raleway"/>
                <a:cs typeface="Raleway"/>
                <a:sym typeface="Raleway"/>
              </a:rPr>
              <a:t>volatility clustering</a:t>
            </a:r>
            <a:r>
              <a:rPr lang="en-GB" sz="1000">
                <a:solidFill>
                  <a:srgbClr val="000000"/>
                </a:solidFill>
                <a:latin typeface="Raleway"/>
                <a:ea typeface="Raleway"/>
                <a:cs typeface="Raleway"/>
                <a:sym typeface="Raleway"/>
              </a:rPr>
              <a:t>, indicating dependency across time.</a:t>
            </a:r>
            <a:endParaRPr sz="1000">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Random Noise Series:</a:t>
            </a:r>
            <a:endParaRPr sz="1000" b="1">
              <a:solidFill>
                <a:srgbClr val="000000"/>
              </a:solidFill>
              <a:latin typeface="Raleway"/>
              <a:ea typeface="Raleway"/>
              <a:cs typeface="Raleway"/>
              <a:sym typeface="Raleway"/>
            </a:endParaRPr>
          </a:p>
          <a:p>
            <a:pPr marL="457200" lvl="0" indent="-292100" algn="l" rtl="0">
              <a:spcBef>
                <a:spcPts val="120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The generated random noise displays </a:t>
            </a:r>
            <a:r>
              <a:rPr lang="en-GB" sz="1000" b="1">
                <a:solidFill>
                  <a:srgbClr val="000000"/>
                </a:solidFill>
                <a:latin typeface="Raleway"/>
                <a:ea typeface="Raleway"/>
                <a:cs typeface="Raleway"/>
                <a:sym typeface="Raleway"/>
              </a:rPr>
              <a:t>no discernible patterns</a:t>
            </a:r>
            <a:r>
              <a:rPr lang="en-GB" sz="1000">
                <a:solidFill>
                  <a:srgbClr val="000000"/>
                </a:solidFill>
                <a:latin typeface="Raleway"/>
                <a:ea typeface="Raleway"/>
                <a:cs typeface="Raleway"/>
                <a:sym typeface="Raleway"/>
              </a:rPr>
              <a:t>, reflecting consistent randomness without prolonged periods of fluctuation.</a:t>
            </a: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100" b="1">
              <a:solidFill>
                <a:srgbClr val="000000"/>
              </a:solidFill>
              <a:latin typeface="Raleway"/>
              <a:ea typeface="Raleway"/>
              <a:cs typeface="Raleway"/>
              <a:sym typeface="Raleway"/>
            </a:endParaRPr>
          </a:p>
          <a:p>
            <a:pPr marL="457200" marR="0" lvl="0" indent="0" algn="l" rtl="0">
              <a:lnSpc>
                <a:spcPct val="115000"/>
              </a:lnSpc>
              <a:spcBef>
                <a:spcPts val="1200"/>
              </a:spcBef>
              <a:spcAft>
                <a:spcPts val="0"/>
              </a:spcAft>
              <a:buNone/>
            </a:pPr>
            <a:endParaRPr sz="1000">
              <a:solidFill>
                <a:srgbClr val="000000"/>
              </a:solidFill>
              <a:latin typeface="Raleway"/>
              <a:ea typeface="Raleway"/>
              <a:cs typeface="Raleway"/>
              <a:sym typeface="Raleway"/>
            </a:endParaRPr>
          </a:p>
          <a:p>
            <a:pPr marL="457200" marR="0" lvl="0" indent="0" algn="l" rtl="0">
              <a:lnSpc>
                <a:spcPct val="115000"/>
              </a:lnSpc>
              <a:spcBef>
                <a:spcPts val="1200"/>
              </a:spcBef>
              <a:spcAft>
                <a:spcPts val="0"/>
              </a:spcAft>
              <a:buNone/>
            </a:pPr>
            <a:endParaRPr sz="1000">
              <a:solidFill>
                <a:srgbClr val="000000"/>
              </a:solidFill>
              <a:latin typeface="Raleway"/>
              <a:ea typeface="Raleway"/>
              <a:cs typeface="Raleway"/>
              <a:sym typeface="Raleway"/>
            </a:endParaRPr>
          </a:p>
          <a:p>
            <a:pPr marL="0" marR="0" lvl="0" indent="0" algn="l" rtl="0">
              <a:lnSpc>
                <a:spcPct val="115000"/>
              </a:lnSpc>
              <a:spcBef>
                <a:spcPts val="1200"/>
              </a:spcBef>
              <a:spcAft>
                <a:spcPts val="1200"/>
              </a:spcAft>
              <a:buNone/>
            </a:pPr>
            <a:endParaRPr sz="1000">
              <a:solidFill>
                <a:srgbClr val="000000"/>
              </a:solidFill>
              <a:latin typeface="Raleway"/>
              <a:ea typeface="Raleway"/>
              <a:cs typeface="Raleway"/>
              <a:sym typeface="Raleway"/>
            </a:endParaRPr>
          </a:p>
        </p:txBody>
      </p:sp>
      <p:sp>
        <p:nvSpPr>
          <p:cNvPr id="256" name="Google Shape;256;p2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11</a:t>
            </a:fld>
            <a:endParaRPr/>
          </a:p>
        </p:txBody>
      </p:sp>
      <p:sp>
        <p:nvSpPr>
          <p:cNvPr id="257" name="Google Shape;257;p28"/>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Exploratory Data Analysis [2 / 4]</a:t>
            </a:r>
            <a:endParaRPr/>
          </a:p>
        </p:txBody>
      </p:sp>
      <p:pic>
        <p:nvPicPr>
          <p:cNvPr id="258" name="Google Shape;258;p28"/>
          <p:cNvPicPr preferRelativeResize="0"/>
          <p:nvPr/>
        </p:nvPicPr>
        <p:blipFill>
          <a:blip r:embed="rId3">
            <a:alphaModFix/>
          </a:blip>
          <a:stretch>
            <a:fillRect/>
          </a:stretch>
        </p:blipFill>
        <p:spPr>
          <a:xfrm>
            <a:off x="3193300" y="535200"/>
            <a:ext cx="5803824" cy="44559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9"/>
          <p:cNvSpPr txBox="1">
            <a:spLocks noGrp="1"/>
          </p:cNvSpPr>
          <p:nvPr>
            <p:ph type="body" idx="1"/>
          </p:nvPr>
        </p:nvSpPr>
        <p:spPr>
          <a:xfrm>
            <a:off x="335800" y="535200"/>
            <a:ext cx="4144200" cy="47736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200"/>
              </a:spcBef>
              <a:spcAft>
                <a:spcPts val="0"/>
              </a:spcAft>
              <a:buNone/>
            </a:pPr>
            <a:r>
              <a:rPr lang="en-GB" sz="1000">
                <a:solidFill>
                  <a:srgbClr val="000000"/>
                </a:solidFill>
                <a:latin typeface="Raleway"/>
                <a:ea typeface="Raleway"/>
                <a:cs typeface="Raleway"/>
                <a:sym typeface="Raleway"/>
              </a:rPr>
              <a:t>We then move on to Kernel Density Estimation (KDE) and pairwise </a:t>
            </a:r>
            <a:r>
              <a:rPr lang="en-GB" sz="1000" b="1">
                <a:solidFill>
                  <a:srgbClr val="000000"/>
                </a:solidFill>
                <a:latin typeface="Raleway"/>
                <a:ea typeface="Raleway"/>
                <a:cs typeface="Raleway"/>
                <a:sym typeface="Raleway"/>
              </a:rPr>
              <a:t>correlation</a:t>
            </a:r>
            <a:r>
              <a:rPr lang="en-GB" sz="1000">
                <a:solidFill>
                  <a:srgbClr val="000000"/>
                </a:solidFill>
                <a:latin typeface="Raleway"/>
                <a:ea typeface="Raleway"/>
                <a:cs typeface="Raleway"/>
                <a:sym typeface="Raleway"/>
              </a:rPr>
              <a:t> plots for the data.</a:t>
            </a:r>
            <a:endParaRPr sz="1000">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Key Observations:</a:t>
            </a:r>
            <a:endParaRPr sz="1000" b="1">
              <a:solidFill>
                <a:srgbClr val="000000"/>
              </a:solidFill>
              <a:latin typeface="Raleway"/>
              <a:ea typeface="Raleway"/>
              <a:cs typeface="Raleway"/>
              <a:sym typeface="Raleway"/>
            </a:endParaRPr>
          </a:p>
          <a:p>
            <a:pPr marL="457200" lvl="0" indent="-292100" algn="l" rtl="0">
              <a:spcBef>
                <a:spcPts val="1200"/>
              </a:spcBef>
              <a:spcAft>
                <a:spcPts val="0"/>
              </a:spcAft>
              <a:buClr>
                <a:srgbClr val="000000"/>
              </a:buClr>
              <a:buSzPts val="1000"/>
              <a:buFont typeface="Arial"/>
              <a:buChar char="●"/>
            </a:pPr>
            <a:r>
              <a:rPr lang="en-GB" sz="1000" b="1">
                <a:solidFill>
                  <a:srgbClr val="000000"/>
                </a:solidFill>
                <a:latin typeface="Raleway"/>
                <a:ea typeface="Raleway"/>
                <a:cs typeface="Raleway"/>
                <a:sym typeface="Raleway"/>
              </a:rPr>
              <a:t>Leptokurtic Density Functions - </a:t>
            </a:r>
            <a:r>
              <a:rPr lang="en-GB" sz="1000">
                <a:solidFill>
                  <a:srgbClr val="000000"/>
                </a:solidFill>
                <a:latin typeface="Raleway"/>
                <a:ea typeface="Raleway"/>
                <a:cs typeface="Raleway"/>
                <a:sym typeface="Raleway"/>
              </a:rPr>
              <a:t>The log return distributions for AAPL and NVDA exhibit fatter tails compared to the normal distribution (leptokurtic behavior). This indicates that extreme values occur with higher probability than suggested by a normal distribution.</a:t>
            </a:r>
            <a:endParaRPr sz="1000">
              <a:solidFill>
                <a:srgbClr val="000000"/>
              </a:solidFill>
              <a:latin typeface="Raleway"/>
              <a:ea typeface="Raleway"/>
              <a:cs typeface="Raleway"/>
              <a:sym typeface="Raleway"/>
            </a:endParaRPr>
          </a:p>
          <a:p>
            <a:pPr marL="457200" lvl="0" indent="-292100" algn="l" rtl="0">
              <a:spcBef>
                <a:spcPts val="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GARCH Models are crucial for capturing this behavior, effectively modeling the variance and volatility clustering.</a:t>
            </a:r>
            <a:endParaRPr sz="1000">
              <a:solidFill>
                <a:srgbClr val="000000"/>
              </a:solidFill>
              <a:latin typeface="Raleway"/>
              <a:ea typeface="Raleway"/>
              <a:cs typeface="Raleway"/>
              <a:sym typeface="Raleway"/>
            </a:endParaRPr>
          </a:p>
          <a:p>
            <a:pPr marL="457200" lvl="0" indent="-292100" algn="l" rtl="0">
              <a:spcBef>
                <a:spcPts val="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AAPL</a:t>
            </a:r>
            <a:r>
              <a:rPr lang="en-GB" sz="1000" b="1">
                <a:solidFill>
                  <a:srgbClr val="000000"/>
                </a:solidFill>
                <a:latin typeface="Raleway"/>
                <a:ea typeface="Raleway"/>
                <a:cs typeface="Raleway"/>
                <a:sym typeface="Raleway"/>
              </a:rPr>
              <a:t> </a:t>
            </a:r>
            <a:r>
              <a:rPr lang="en-GB" sz="1000">
                <a:solidFill>
                  <a:srgbClr val="000000"/>
                </a:solidFill>
                <a:latin typeface="Raleway"/>
                <a:ea typeface="Raleway"/>
                <a:cs typeface="Raleway"/>
                <a:sym typeface="Raleway"/>
              </a:rPr>
              <a:t>and NVDA share </a:t>
            </a:r>
            <a:r>
              <a:rPr lang="en-GB" sz="1000" b="1">
                <a:solidFill>
                  <a:srgbClr val="000000"/>
                </a:solidFill>
                <a:latin typeface="Raleway"/>
                <a:ea typeface="Raleway"/>
                <a:cs typeface="Raleway"/>
                <a:sym typeface="Raleway"/>
              </a:rPr>
              <a:t>positive</a:t>
            </a:r>
            <a:r>
              <a:rPr lang="en-GB" sz="1000">
                <a:solidFill>
                  <a:srgbClr val="000000"/>
                </a:solidFill>
                <a:latin typeface="Raleway"/>
                <a:ea typeface="Raleway"/>
                <a:cs typeface="Raleway"/>
                <a:sym typeface="Raleway"/>
              </a:rPr>
              <a:t> correlation in their log returns, reflecting a degree of dependency.</a:t>
            </a:r>
            <a:endParaRPr sz="1000" b="1">
              <a:solidFill>
                <a:srgbClr val="000000"/>
              </a:solidFill>
              <a:latin typeface="Raleway"/>
              <a:ea typeface="Raleway"/>
              <a:cs typeface="Raleway"/>
              <a:sym typeface="Raleway"/>
            </a:endParaRPr>
          </a:p>
          <a:p>
            <a:pPr marL="457200" lvl="0" indent="-292100" algn="l" rtl="0">
              <a:spcBef>
                <a:spcPts val="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The log returns of both assets have</a:t>
            </a:r>
            <a:r>
              <a:rPr lang="en-GB" sz="1000" b="1">
                <a:solidFill>
                  <a:srgbClr val="000000"/>
                </a:solidFill>
                <a:latin typeface="Raleway"/>
                <a:ea typeface="Raleway"/>
                <a:cs typeface="Raleway"/>
                <a:sym typeface="Raleway"/>
              </a:rPr>
              <a:t> low correlation </a:t>
            </a:r>
            <a:r>
              <a:rPr lang="en-GB" sz="1000">
                <a:solidFill>
                  <a:srgbClr val="000000"/>
                </a:solidFill>
                <a:latin typeface="Raleway"/>
                <a:ea typeface="Raleway"/>
                <a:cs typeface="Raleway"/>
                <a:sym typeface="Raleway"/>
              </a:rPr>
              <a:t>with the random noise series (close to zero).</a:t>
            </a:r>
            <a:endParaRPr sz="1000">
              <a:solidFill>
                <a:srgbClr val="000000"/>
              </a:solidFill>
              <a:latin typeface="Raleway"/>
              <a:ea typeface="Raleway"/>
              <a:cs typeface="Raleway"/>
              <a:sym typeface="Raleway"/>
            </a:endParaRPr>
          </a:p>
          <a:p>
            <a:pPr marL="457200" lvl="0" indent="-292100" algn="l" rtl="0">
              <a:spcBef>
                <a:spcPts val="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This highlights the importance of capturing dependencies between the two assets for accurate portfolio modeling.</a:t>
            </a:r>
            <a:endParaRPr sz="1000">
              <a:solidFill>
                <a:srgbClr val="000000"/>
              </a:solidFill>
              <a:latin typeface="Raleway"/>
              <a:ea typeface="Raleway"/>
              <a:cs typeface="Raleway"/>
              <a:sym typeface="Raleway"/>
            </a:endParaRPr>
          </a:p>
          <a:p>
            <a:pPr marL="0" marR="0" lvl="0" indent="0" algn="l" rtl="0">
              <a:lnSpc>
                <a:spcPct val="115000"/>
              </a:lnSpc>
              <a:spcBef>
                <a:spcPts val="1200"/>
              </a:spcBef>
              <a:spcAft>
                <a:spcPts val="1200"/>
              </a:spcAft>
              <a:buNone/>
            </a:pPr>
            <a:endParaRPr sz="900">
              <a:solidFill>
                <a:srgbClr val="000000"/>
              </a:solidFill>
              <a:latin typeface="Raleway"/>
              <a:ea typeface="Raleway"/>
              <a:cs typeface="Raleway"/>
              <a:sym typeface="Raleway"/>
            </a:endParaRPr>
          </a:p>
        </p:txBody>
      </p:sp>
      <p:sp>
        <p:nvSpPr>
          <p:cNvPr id="264" name="Google Shape;264;p2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12</a:t>
            </a:fld>
            <a:endParaRPr/>
          </a:p>
        </p:txBody>
      </p:sp>
      <p:sp>
        <p:nvSpPr>
          <p:cNvPr id="265" name="Google Shape;265;p29"/>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Exploratory Data Analysis [3 / 4]</a:t>
            </a:r>
            <a:endParaRPr/>
          </a:p>
        </p:txBody>
      </p:sp>
      <p:pic>
        <p:nvPicPr>
          <p:cNvPr id="266" name="Google Shape;266;p29"/>
          <p:cNvPicPr preferRelativeResize="0"/>
          <p:nvPr/>
        </p:nvPicPr>
        <p:blipFill>
          <a:blip r:embed="rId3">
            <a:alphaModFix/>
          </a:blip>
          <a:stretch>
            <a:fillRect/>
          </a:stretch>
        </p:blipFill>
        <p:spPr>
          <a:xfrm>
            <a:off x="4572001" y="756275"/>
            <a:ext cx="4217499" cy="3619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0"/>
          <p:cNvSpPr txBox="1">
            <a:spLocks noGrp="1"/>
          </p:cNvSpPr>
          <p:nvPr>
            <p:ph type="body" idx="1"/>
          </p:nvPr>
        </p:nvSpPr>
        <p:spPr>
          <a:xfrm>
            <a:off x="282500" y="535200"/>
            <a:ext cx="8528100" cy="4773600"/>
          </a:xfrm>
          <a:prstGeom prst="rect">
            <a:avLst/>
          </a:prstGeom>
        </p:spPr>
        <p:txBody>
          <a:bodyPr spcFirstLastPara="1" wrap="square" lIns="91425" tIns="91425" rIns="91425" bIns="91425" anchor="t" anchorCtr="0">
            <a:noAutofit/>
          </a:bodyPr>
          <a:lstStyle/>
          <a:p>
            <a:pPr marL="457200" lvl="0" indent="0" algn="l" rtl="0">
              <a:spcBef>
                <a:spcPts val="1200"/>
              </a:spcBef>
              <a:spcAft>
                <a:spcPts val="0"/>
              </a:spcAft>
              <a:buNone/>
            </a:pPr>
            <a:r>
              <a:rPr lang="en-GB" sz="1000">
                <a:solidFill>
                  <a:srgbClr val="000000"/>
                </a:solidFill>
                <a:latin typeface="Raleway"/>
                <a:ea typeface="Raleway"/>
                <a:cs typeface="Raleway"/>
                <a:sym typeface="Raleway"/>
              </a:rPr>
              <a:t>The previous analysis is further reinforced when we quantify the correlation coefficient between each series of log returns with that between NVDA and AAPL being </a:t>
            </a:r>
            <a:r>
              <a:rPr lang="en-GB" sz="1000" b="1">
                <a:solidFill>
                  <a:srgbClr val="000000"/>
                </a:solidFill>
                <a:latin typeface="Raleway"/>
                <a:ea typeface="Raleway"/>
                <a:cs typeface="Raleway"/>
                <a:sym typeface="Raleway"/>
              </a:rPr>
              <a:t>0.55</a:t>
            </a:r>
            <a:r>
              <a:rPr lang="en-GB" sz="1000">
                <a:solidFill>
                  <a:srgbClr val="000000"/>
                </a:solidFill>
                <a:latin typeface="Raleway"/>
                <a:ea typeface="Raleway"/>
                <a:cs typeface="Raleway"/>
                <a:sym typeface="Raleway"/>
              </a:rPr>
              <a:t>. </a:t>
            </a:r>
            <a:endParaRPr sz="1000">
              <a:solidFill>
                <a:srgbClr val="000000"/>
              </a:solidFill>
              <a:latin typeface="Raleway"/>
              <a:ea typeface="Raleway"/>
              <a:cs typeface="Raleway"/>
              <a:sym typeface="Raleway"/>
            </a:endParaRPr>
          </a:p>
          <a:p>
            <a:pPr marL="457200" lvl="0" indent="0" algn="l" rtl="0">
              <a:spcBef>
                <a:spcPts val="1200"/>
              </a:spcBef>
              <a:spcAft>
                <a:spcPts val="0"/>
              </a:spcAft>
              <a:buNone/>
            </a:pPr>
            <a:endParaRPr sz="1000">
              <a:solidFill>
                <a:srgbClr val="000000"/>
              </a:solidFill>
              <a:latin typeface="Raleway"/>
              <a:ea typeface="Raleway"/>
              <a:cs typeface="Raleway"/>
              <a:sym typeface="Raleway"/>
            </a:endParaRPr>
          </a:p>
          <a:p>
            <a:pPr marL="0" marR="0" lvl="0" indent="0" algn="l" rtl="0">
              <a:lnSpc>
                <a:spcPct val="115000"/>
              </a:lnSpc>
              <a:spcBef>
                <a:spcPts val="1200"/>
              </a:spcBef>
              <a:spcAft>
                <a:spcPts val="1200"/>
              </a:spcAft>
              <a:buNone/>
            </a:pPr>
            <a:endParaRPr sz="900">
              <a:solidFill>
                <a:srgbClr val="000000"/>
              </a:solidFill>
              <a:latin typeface="Raleway"/>
              <a:ea typeface="Raleway"/>
              <a:cs typeface="Raleway"/>
              <a:sym typeface="Raleway"/>
            </a:endParaRPr>
          </a:p>
        </p:txBody>
      </p:sp>
      <p:sp>
        <p:nvSpPr>
          <p:cNvPr id="272" name="Google Shape;272;p3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13</a:t>
            </a:fld>
            <a:endParaRPr/>
          </a:p>
        </p:txBody>
      </p:sp>
      <p:sp>
        <p:nvSpPr>
          <p:cNvPr id="273" name="Google Shape;273;p30"/>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Exploratory Data Analysis [4 / 4]</a:t>
            </a:r>
            <a:endParaRPr/>
          </a:p>
        </p:txBody>
      </p:sp>
      <p:pic>
        <p:nvPicPr>
          <p:cNvPr id="274" name="Google Shape;274;p30"/>
          <p:cNvPicPr preferRelativeResize="0"/>
          <p:nvPr/>
        </p:nvPicPr>
        <p:blipFill>
          <a:blip r:embed="rId3">
            <a:alphaModFix/>
          </a:blip>
          <a:stretch>
            <a:fillRect/>
          </a:stretch>
        </p:blipFill>
        <p:spPr>
          <a:xfrm>
            <a:off x="2313825" y="1313875"/>
            <a:ext cx="3950525" cy="3568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8"/>
        <p:cNvGrpSpPr/>
        <p:nvPr/>
      </p:nvGrpSpPr>
      <p:grpSpPr>
        <a:xfrm>
          <a:off x="0" y="0"/>
          <a:ext cx="0" cy="0"/>
          <a:chOff x="0" y="0"/>
          <a:chExt cx="0" cy="0"/>
        </a:xfrm>
      </p:grpSpPr>
      <p:sp>
        <p:nvSpPr>
          <p:cNvPr id="279" name="Google Shape;279;p3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14</a:t>
            </a:fld>
            <a:endParaRPr/>
          </a:p>
        </p:txBody>
      </p:sp>
      <p:sp>
        <p:nvSpPr>
          <p:cNvPr id="280" name="Google Shape;280;p31"/>
          <p:cNvSpPr txBox="1"/>
          <p:nvPr/>
        </p:nvSpPr>
        <p:spPr>
          <a:xfrm>
            <a:off x="1533750" y="993450"/>
            <a:ext cx="5611200" cy="2956800"/>
          </a:xfrm>
          <a:prstGeom prst="rect">
            <a:avLst/>
          </a:prstGeom>
          <a:noFill/>
          <a:ln>
            <a:noFill/>
          </a:ln>
        </p:spPr>
        <p:txBody>
          <a:bodyPr spcFirstLastPara="1" wrap="square" lIns="91425" tIns="91425" rIns="91425" bIns="91425" anchor="ctr" anchorCtr="0">
            <a:noAutofit/>
          </a:bodyPr>
          <a:lstStyle/>
          <a:p>
            <a:pPr marL="457200" lvl="0" indent="0" algn="l" rtl="0">
              <a:spcBef>
                <a:spcPts val="0"/>
              </a:spcBef>
              <a:spcAft>
                <a:spcPts val="0"/>
              </a:spcAft>
              <a:buNone/>
            </a:pPr>
            <a:endParaRPr sz="1300">
              <a:solidFill>
                <a:srgbClr val="FFFFFF"/>
              </a:solidFill>
              <a:latin typeface="Raleway"/>
              <a:ea typeface="Raleway"/>
              <a:cs typeface="Raleway"/>
              <a:sym typeface="Raleway"/>
            </a:endParaRPr>
          </a:p>
          <a:p>
            <a:pPr marL="457200" lvl="0" indent="-361950" algn="l" rtl="0">
              <a:spcBef>
                <a:spcPts val="0"/>
              </a:spcBef>
              <a:spcAft>
                <a:spcPts val="0"/>
              </a:spcAft>
              <a:buClr>
                <a:schemeClr val="lt1"/>
              </a:buClr>
              <a:buSzPts val="2100"/>
              <a:buFont typeface="Raleway"/>
              <a:buAutoNum type="arabicPeriod"/>
            </a:pPr>
            <a:r>
              <a:rPr lang="en-GB" sz="2100">
                <a:solidFill>
                  <a:schemeClr val="lt1"/>
                </a:solidFill>
                <a:latin typeface="Raleway"/>
                <a:ea typeface="Raleway"/>
                <a:cs typeface="Raleway"/>
                <a:sym typeface="Raleway"/>
              </a:rPr>
              <a:t>Further Analysis &amp; Visualisations</a:t>
            </a:r>
            <a:endParaRPr sz="2900">
              <a:solidFill>
                <a:srgbClr val="FFFFFF"/>
              </a:solidFill>
              <a:latin typeface="Raleway"/>
              <a:ea typeface="Raleway"/>
              <a:cs typeface="Raleway"/>
              <a:sym typeface="Raleway"/>
            </a:endParaRPr>
          </a:p>
          <a:p>
            <a:pPr marL="457200" lvl="0" indent="0" algn="l" rtl="0">
              <a:spcBef>
                <a:spcPts val="0"/>
              </a:spcBef>
              <a:spcAft>
                <a:spcPts val="0"/>
              </a:spcAft>
              <a:buNone/>
            </a:pPr>
            <a:endParaRPr sz="1300">
              <a:solidFill>
                <a:srgbClr val="FFFFFF"/>
              </a:solidFill>
              <a:latin typeface="Raleway"/>
              <a:ea typeface="Raleway"/>
              <a:cs typeface="Raleway"/>
              <a:sym typeface="Raleway"/>
            </a:endParaRPr>
          </a:p>
          <a:p>
            <a:pPr marL="457200" lvl="0" indent="0" algn="l" rtl="0">
              <a:spcBef>
                <a:spcPts val="0"/>
              </a:spcBef>
              <a:spcAft>
                <a:spcPts val="0"/>
              </a:spcAft>
              <a:buNone/>
            </a:pPr>
            <a:endParaRPr sz="1300">
              <a:solidFill>
                <a:srgbClr val="FFFFFF"/>
              </a:solidFill>
              <a:latin typeface="Raleway"/>
              <a:ea typeface="Raleway"/>
              <a:cs typeface="Raleway"/>
              <a:sym typeface="Raleway"/>
            </a:endParaRPr>
          </a:p>
        </p:txBody>
      </p:sp>
      <p:sp>
        <p:nvSpPr>
          <p:cNvPr id="281" name="Google Shape;281;p31"/>
          <p:cNvSpPr/>
          <p:nvPr/>
        </p:nvSpPr>
        <p:spPr>
          <a:xfrm>
            <a:off x="1376703" y="2064900"/>
            <a:ext cx="548700" cy="509100"/>
          </a:xfrm>
          <a:prstGeom prst="ellipse">
            <a:avLst/>
          </a:prstGeom>
          <a:solidFill>
            <a:srgbClr val="EB56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dirty="0">
                <a:solidFill>
                  <a:srgbClr val="FFFFFF"/>
                </a:solidFill>
              </a:rPr>
              <a:t>4</a:t>
            </a:r>
            <a:endParaRPr sz="2200" b="1" dirty="0">
              <a:solidFill>
                <a:srgbClr val="FFFFFF"/>
              </a:solidFill>
              <a:latin typeface="Raleway"/>
              <a:ea typeface="Raleway"/>
              <a:cs typeface="Raleway"/>
              <a:sym typeface="Raleway"/>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2"/>
          <p:cNvSpPr txBox="1">
            <a:spLocks noGrp="1"/>
          </p:cNvSpPr>
          <p:nvPr>
            <p:ph type="body" idx="1"/>
          </p:nvPr>
        </p:nvSpPr>
        <p:spPr>
          <a:xfrm>
            <a:off x="282500" y="535200"/>
            <a:ext cx="8253900" cy="4773600"/>
          </a:xfrm>
          <a:prstGeom prst="rect">
            <a:avLst/>
          </a:prstGeom>
        </p:spPr>
        <p:txBody>
          <a:bodyPr spcFirstLastPara="1" wrap="square" lIns="91425" tIns="91425" rIns="91425" bIns="91425" anchor="t" anchorCtr="0">
            <a:noAutofit/>
          </a:bodyPr>
          <a:lstStyle/>
          <a:p>
            <a:pPr marL="457200" marR="0" lvl="0" indent="-292100" algn="l" rtl="0">
              <a:lnSpc>
                <a:spcPct val="115000"/>
              </a:lnSpc>
              <a:spcBef>
                <a:spcPts val="120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In the realm of financial data, one of the stylised facts that stands out is the phenomenon of "fat tails."</a:t>
            </a:r>
            <a:endParaRPr sz="1000">
              <a:solidFill>
                <a:srgbClr val="000000"/>
              </a:solidFill>
              <a:latin typeface="Raleway"/>
              <a:ea typeface="Raleway"/>
              <a:cs typeface="Raleway"/>
              <a:sym typeface="Raleway"/>
            </a:endParaRPr>
          </a:p>
          <a:p>
            <a:pPr marL="457200" marR="0" lvl="0" indent="-292100" algn="l" rtl="0">
              <a:lnSpc>
                <a:spcPct val="115000"/>
              </a:lnSpc>
              <a:spcBef>
                <a:spcPts val="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Unlike the tails of a normal distribution, fat tails indicate that extreme events—such as large jumps or drastic drops in asset prices—occur more frequently than what a normal distribution would predict.</a:t>
            </a:r>
            <a:endParaRPr sz="1000">
              <a:solidFill>
                <a:srgbClr val="000000"/>
              </a:solidFill>
              <a:latin typeface="Raleway"/>
              <a:ea typeface="Raleway"/>
              <a:cs typeface="Raleway"/>
              <a:sym typeface="Raleway"/>
            </a:endParaRPr>
          </a:p>
          <a:p>
            <a:pPr marL="457200" marR="0" lvl="0" indent="-292100" algn="l" rtl="0">
              <a:lnSpc>
                <a:spcPct val="115000"/>
              </a:lnSpc>
              <a:spcBef>
                <a:spcPts val="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This heavy-tailed behavior reflects the increased likelihood of rare but significant market movements, posing both opportunities and risks for traders and investors. The presence of fat tails is a critical factor in risk management, as it underscores the need for models that can better capture the true distribution of financial returns, ensuring that extreme events are adequately anticipated and mitigated.</a:t>
            </a:r>
            <a:endParaRPr sz="1000">
              <a:solidFill>
                <a:srgbClr val="000000"/>
              </a:solidFill>
              <a:latin typeface="Raleway"/>
              <a:ea typeface="Raleway"/>
              <a:cs typeface="Raleway"/>
              <a:sym typeface="Raleway"/>
            </a:endParaRPr>
          </a:p>
          <a:p>
            <a:pPr marL="457200" marR="0" lvl="0" indent="-292100" algn="l" rtl="0">
              <a:lnSpc>
                <a:spcPct val="115000"/>
              </a:lnSpc>
              <a:spcBef>
                <a:spcPts val="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We drive the following key insights:</a:t>
            </a:r>
            <a:endParaRPr sz="1000">
              <a:solidFill>
                <a:srgbClr val="000000"/>
              </a:solidFill>
              <a:latin typeface="Raleway"/>
              <a:ea typeface="Raleway"/>
              <a:cs typeface="Raleway"/>
              <a:sym typeface="Raleway"/>
            </a:endParaRPr>
          </a:p>
          <a:p>
            <a:pPr marL="457200" marR="0" lvl="0" indent="0" algn="l" rtl="0">
              <a:lnSpc>
                <a:spcPct val="115000"/>
              </a:lnSpc>
              <a:spcBef>
                <a:spcPts val="1200"/>
              </a:spcBef>
              <a:spcAft>
                <a:spcPts val="1200"/>
              </a:spcAft>
              <a:buNone/>
            </a:pPr>
            <a:endParaRPr sz="1000">
              <a:solidFill>
                <a:srgbClr val="000000"/>
              </a:solidFill>
              <a:latin typeface="Raleway"/>
              <a:ea typeface="Raleway"/>
              <a:cs typeface="Raleway"/>
              <a:sym typeface="Raleway"/>
            </a:endParaRPr>
          </a:p>
        </p:txBody>
      </p:sp>
      <p:sp>
        <p:nvSpPr>
          <p:cNvPr id="287" name="Google Shape;287;p3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15</a:t>
            </a:fld>
            <a:endParaRPr/>
          </a:p>
        </p:txBody>
      </p:sp>
      <p:sp>
        <p:nvSpPr>
          <p:cNvPr id="288" name="Google Shape;288;p32"/>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Further Analysis &amp; Visualisations [1 / 3]</a:t>
            </a:r>
            <a:endParaRPr/>
          </a:p>
        </p:txBody>
      </p:sp>
      <p:pic>
        <p:nvPicPr>
          <p:cNvPr id="289" name="Google Shape;289;p32"/>
          <p:cNvPicPr preferRelativeResize="0"/>
          <p:nvPr/>
        </p:nvPicPr>
        <p:blipFill>
          <a:blip r:embed="rId3">
            <a:alphaModFix/>
          </a:blip>
          <a:stretch>
            <a:fillRect/>
          </a:stretch>
        </p:blipFill>
        <p:spPr>
          <a:xfrm>
            <a:off x="3119103" y="2427425"/>
            <a:ext cx="2580684" cy="1937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3"/>
          <p:cNvSpPr txBox="1">
            <a:spLocks noGrp="1"/>
          </p:cNvSpPr>
          <p:nvPr>
            <p:ph type="body" idx="1"/>
          </p:nvPr>
        </p:nvSpPr>
        <p:spPr>
          <a:xfrm>
            <a:off x="282500" y="535200"/>
            <a:ext cx="8253900" cy="4773600"/>
          </a:xfrm>
          <a:prstGeom prst="rect">
            <a:avLst/>
          </a:prstGeom>
        </p:spPr>
        <p:txBody>
          <a:bodyPr spcFirstLastPara="1" wrap="square" lIns="91425" tIns="91425" rIns="91425" bIns="91425" anchor="t" anchorCtr="0">
            <a:noAutofit/>
          </a:bodyPr>
          <a:lstStyle/>
          <a:p>
            <a:pPr marL="457200" marR="0" lvl="0" indent="-292100" algn="l" rtl="0">
              <a:lnSpc>
                <a:spcPct val="115000"/>
              </a:lnSpc>
              <a:spcBef>
                <a:spcPts val="120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To test for the normality of the returns, we can also use the Jarque-Bera test. The Jarque-Bera test is a goodness-of-fit test that determines if sample data have the skewness and kurtosis matching a normal distribution. From the test results, </a:t>
            </a:r>
            <a:endParaRPr sz="1000">
              <a:solidFill>
                <a:srgbClr val="000000"/>
              </a:solidFill>
              <a:latin typeface="Raleway"/>
              <a:ea typeface="Raleway"/>
              <a:cs typeface="Raleway"/>
              <a:sym typeface="Raleway"/>
            </a:endParaRPr>
          </a:p>
          <a:p>
            <a:pPr marL="457200" marR="0" lvl="0" indent="-292100" algn="l" rtl="0">
              <a:lnSpc>
                <a:spcPct val="115000"/>
              </a:lnSpc>
              <a:spcBef>
                <a:spcPts val="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In each case, the </a:t>
            </a:r>
            <a:r>
              <a:rPr lang="en-GB" sz="1000" b="1">
                <a:solidFill>
                  <a:srgbClr val="000000"/>
                </a:solidFill>
                <a:latin typeface="Raleway"/>
                <a:ea typeface="Raleway"/>
                <a:cs typeface="Raleway"/>
                <a:sym typeface="Raleway"/>
              </a:rPr>
              <a:t>null hypothesis of normality</a:t>
            </a:r>
            <a:r>
              <a:rPr lang="en-GB" sz="1000">
                <a:solidFill>
                  <a:srgbClr val="000000"/>
                </a:solidFill>
                <a:latin typeface="Raleway"/>
                <a:ea typeface="Raleway"/>
                <a:cs typeface="Raleway"/>
                <a:sym typeface="Raleway"/>
              </a:rPr>
              <a:t> for the log returns is </a:t>
            </a:r>
            <a:r>
              <a:rPr lang="en-GB" sz="1000" b="1">
                <a:solidFill>
                  <a:srgbClr val="000000"/>
                </a:solidFill>
                <a:latin typeface="Raleway"/>
                <a:ea typeface="Raleway"/>
                <a:cs typeface="Raleway"/>
                <a:sym typeface="Raleway"/>
              </a:rPr>
              <a:t>rejected</a:t>
            </a:r>
            <a:r>
              <a:rPr lang="en-GB" sz="1000">
                <a:solidFill>
                  <a:srgbClr val="000000"/>
                </a:solidFill>
                <a:latin typeface="Raleway"/>
                <a:ea typeface="Raleway"/>
                <a:cs typeface="Raleway"/>
                <a:sym typeface="Raleway"/>
              </a:rPr>
              <a:t> at the 5% significance level.</a:t>
            </a:r>
            <a:endParaRPr sz="1000">
              <a:solidFill>
                <a:srgbClr val="000000"/>
              </a:solidFill>
              <a:latin typeface="Raleway"/>
              <a:ea typeface="Raleway"/>
              <a:cs typeface="Raleway"/>
              <a:sym typeface="Raleway"/>
            </a:endParaRPr>
          </a:p>
          <a:p>
            <a:pPr marL="457200" marR="0" lvl="0" indent="0" algn="l" rtl="0">
              <a:lnSpc>
                <a:spcPct val="115000"/>
              </a:lnSpc>
              <a:spcBef>
                <a:spcPts val="1200"/>
              </a:spcBef>
              <a:spcAft>
                <a:spcPts val="1200"/>
              </a:spcAft>
              <a:buNone/>
            </a:pPr>
            <a:endParaRPr sz="1000">
              <a:solidFill>
                <a:srgbClr val="000000"/>
              </a:solidFill>
              <a:latin typeface="Raleway"/>
              <a:ea typeface="Raleway"/>
              <a:cs typeface="Raleway"/>
              <a:sym typeface="Raleway"/>
            </a:endParaRPr>
          </a:p>
        </p:txBody>
      </p:sp>
      <p:sp>
        <p:nvSpPr>
          <p:cNvPr id="295" name="Google Shape;295;p3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16</a:t>
            </a:fld>
            <a:endParaRPr/>
          </a:p>
        </p:txBody>
      </p:sp>
      <p:sp>
        <p:nvSpPr>
          <p:cNvPr id="296" name="Google Shape;296;p33"/>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Further Analysis &amp; Visualisations [2 / 3]</a:t>
            </a:r>
            <a:endParaRPr/>
          </a:p>
        </p:txBody>
      </p:sp>
      <p:pic>
        <p:nvPicPr>
          <p:cNvPr id="297" name="Google Shape;297;p33"/>
          <p:cNvPicPr preferRelativeResize="0"/>
          <p:nvPr/>
        </p:nvPicPr>
        <p:blipFill>
          <a:blip r:embed="rId3">
            <a:alphaModFix/>
          </a:blip>
          <a:stretch>
            <a:fillRect/>
          </a:stretch>
        </p:blipFill>
        <p:spPr>
          <a:xfrm>
            <a:off x="2535525" y="1659925"/>
            <a:ext cx="4457700" cy="2524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4"/>
          <p:cNvSpPr txBox="1">
            <a:spLocks noGrp="1"/>
          </p:cNvSpPr>
          <p:nvPr>
            <p:ph type="body" idx="1"/>
          </p:nvPr>
        </p:nvSpPr>
        <p:spPr>
          <a:xfrm>
            <a:off x="282500" y="535200"/>
            <a:ext cx="8253900" cy="4773600"/>
          </a:xfrm>
          <a:prstGeom prst="rect">
            <a:avLst/>
          </a:prstGeom>
        </p:spPr>
        <p:txBody>
          <a:bodyPr spcFirstLastPara="1" wrap="square" lIns="91425" tIns="91425" rIns="91425" bIns="91425" anchor="t" anchorCtr="0">
            <a:noAutofit/>
          </a:bodyPr>
          <a:lstStyle/>
          <a:p>
            <a:pPr marL="457200" marR="0" lvl="0" indent="-292100" algn="l" rtl="0">
              <a:lnSpc>
                <a:spcPct val="115000"/>
              </a:lnSpc>
              <a:spcBef>
                <a:spcPts val="120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The 'fat tailness' of the log returns are also illustrated in the below Q-Q plots which show deviations from the expected behaviour at the tails.</a:t>
            </a:r>
            <a:endParaRPr sz="1000">
              <a:solidFill>
                <a:srgbClr val="000000"/>
              </a:solidFill>
              <a:latin typeface="Raleway"/>
              <a:ea typeface="Raleway"/>
              <a:cs typeface="Raleway"/>
              <a:sym typeface="Raleway"/>
            </a:endParaRPr>
          </a:p>
          <a:p>
            <a:pPr marL="457200" marR="0" lvl="0" indent="0" algn="l" rtl="0">
              <a:lnSpc>
                <a:spcPct val="115000"/>
              </a:lnSpc>
              <a:spcBef>
                <a:spcPts val="1200"/>
              </a:spcBef>
              <a:spcAft>
                <a:spcPts val="1200"/>
              </a:spcAft>
              <a:buNone/>
            </a:pPr>
            <a:endParaRPr sz="1000">
              <a:solidFill>
                <a:srgbClr val="000000"/>
              </a:solidFill>
              <a:latin typeface="Raleway"/>
              <a:ea typeface="Raleway"/>
              <a:cs typeface="Raleway"/>
              <a:sym typeface="Raleway"/>
            </a:endParaRPr>
          </a:p>
        </p:txBody>
      </p:sp>
      <p:sp>
        <p:nvSpPr>
          <p:cNvPr id="303" name="Google Shape;303;p3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17</a:t>
            </a:fld>
            <a:endParaRPr/>
          </a:p>
        </p:txBody>
      </p:sp>
      <p:sp>
        <p:nvSpPr>
          <p:cNvPr id="304" name="Google Shape;304;p34"/>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Further Analysis &amp; Visualisations [3 / 3]</a:t>
            </a:r>
            <a:endParaRPr/>
          </a:p>
        </p:txBody>
      </p:sp>
      <p:pic>
        <p:nvPicPr>
          <p:cNvPr id="305" name="Google Shape;305;p34"/>
          <p:cNvPicPr preferRelativeResize="0"/>
          <p:nvPr/>
        </p:nvPicPr>
        <p:blipFill>
          <a:blip r:embed="rId3">
            <a:alphaModFix/>
          </a:blip>
          <a:stretch>
            <a:fillRect/>
          </a:stretch>
        </p:blipFill>
        <p:spPr>
          <a:xfrm>
            <a:off x="727650" y="1184576"/>
            <a:ext cx="8101976" cy="37343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9"/>
        <p:cNvGrpSpPr/>
        <p:nvPr/>
      </p:nvGrpSpPr>
      <p:grpSpPr>
        <a:xfrm>
          <a:off x="0" y="0"/>
          <a:ext cx="0" cy="0"/>
          <a:chOff x="0" y="0"/>
          <a:chExt cx="0" cy="0"/>
        </a:xfrm>
      </p:grpSpPr>
      <p:sp>
        <p:nvSpPr>
          <p:cNvPr id="310" name="Google Shape;310;p3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18</a:t>
            </a:fld>
            <a:endParaRPr/>
          </a:p>
        </p:txBody>
      </p:sp>
      <p:sp>
        <p:nvSpPr>
          <p:cNvPr id="311" name="Google Shape;311;p35"/>
          <p:cNvSpPr txBox="1"/>
          <p:nvPr/>
        </p:nvSpPr>
        <p:spPr>
          <a:xfrm>
            <a:off x="1533750" y="993450"/>
            <a:ext cx="5611200" cy="2956800"/>
          </a:xfrm>
          <a:prstGeom prst="rect">
            <a:avLst/>
          </a:prstGeom>
          <a:noFill/>
          <a:ln>
            <a:noFill/>
          </a:ln>
        </p:spPr>
        <p:txBody>
          <a:bodyPr spcFirstLastPara="1" wrap="square" lIns="91425" tIns="91425" rIns="91425" bIns="91425" anchor="ctr" anchorCtr="0">
            <a:noAutofit/>
          </a:bodyPr>
          <a:lstStyle/>
          <a:p>
            <a:pPr marL="457200" lvl="0" indent="0" algn="l" rtl="0">
              <a:spcBef>
                <a:spcPts val="0"/>
              </a:spcBef>
              <a:spcAft>
                <a:spcPts val="0"/>
              </a:spcAft>
              <a:buNone/>
            </a:pPr>
            <a:endParaRPr sz="1300">
              <a:solidFill>
                <a:srgbClr val="FFFFFF"/>
              </a:solidFill>
              <a:latin typeface="Raleway"/>
              <a:ea typeface="Raleway"/>
              <a:cs typeface="Raleway"/>
              <a:sym typeface="Raleway"/>
            </a:endParaRPr>
          </a:p>
          <a:p>
            <a:pPr marL="457200" lvl="0" indent="-361950" algn="l" rtl="0">
              <a:spcBef>
                <a:spcPts val="0"/>
              </a:spcBef>
              <a:spcAft>
                <a:spcPts val="0"/>
              </a:spcAft>
              <a:buClr>
                <a:schemeClr val="lt1"/>
              </a:buClr>
              <a:buSzPts val="2100"/>
              <a:buFont typeface="Raleway"/>
              <a:buAutoNum type="arabicPeriod"/>
            </a:pPr>
            <a:r>
              <a:rPr lang="en-GB" sz="2100" b="1">
                <a:solidFill>
                  <a:schemeClr val="lt1"/>
                </a:solidFill>
                <a:latin typeface="Raleway"/>
                <a:ea typeface="Raleway"/>
                <a:cs typeface="Raleway"/>
                <a:sym typeface="Raleway"/>
              </a:rPr>
              <a:t>Core Methodologies &amp; Modeling</a:t>
            </a:r>
            <a:endParaRPr sz="2100">
              <a:solidFill>
                <a:srgbClr val="FFFFFF"/>
              </a:solidFill>
              <a:latin typeface="Raleway"/>
              <a:ea typeface="Raleway"/>
              <a:cs typeface="Raleway"/>
              <a:sym typeface="Raleway"/>
            </a:endParaRPr>
          </a:p>
          <a:p>
            <a:pPr marL="457200" lvl="0" indent="0" algn="l" rtl="0">
              <a:spcBef>
                <a:spcPts val="0"/>
              </a:spcBef>
              <a:spcAft>
                <a:spcPts val="0"/>
              </a:spcAft>
              <a:buNone/>
            </a:pPr>
            <a:endParaRPr sz="1300">
              <a:solidFill>
                <a:srgbClr val="FFFFFF"/>
              </a:solidFill>
              <a:latin typeface="Raleway"/>
              <a:ea typeface="Raleway"/>
              <a:cs typeface="Raleway"/>
              <a:sym typeface="Raleway"/>
            </a:endParaRPr>
          </a:p>
          <a:p>
            <a:pPr marL="457200" lvl="0" indent="0" algn="l" rtl="0">
              <a:spcBef>
                <a:spcPts val="0"/>
              </a:spcBef>
              <a:spcAft>
                <a:spcPts val="0"/>
              </a:spcAft>
              <a:buNone/>
            </a:pPr>
            <a:endParaRPr sz="1300">
              <a:solidFill>
                <a:srgbClr val="FFFFFF"/>
              </a:solidFill>
              <a:latin typeface="Raleway"/>
              <a:ea typeface="Raleway"/>
              <a:cs typeface="Raleway"/>
              <a:sym typeface="Raleway"/>
            </a:endParaRPr>
          </a:p>
        </p:txBody>
      </p:sp>
      <p:sp>
        <p:nvSpPr>
          <p:cNvPr id="312" name="Google Shape;312;p35"/>
          <p:cNvSpPr/>
          <p:nvPr/>
        </p:nvSpPr>
        <p:spPr>
          <a:xfrm>
            <a:off x="1362527" y="2064900"/>
            <a:ext cx="548700" cy="509100"/>
          </a:xfrm>
          <a:prstGeom prst="ellipse">
            <a:avLst/>
          </a:prstGeom>
          <a:solidFill>
            <a:srgbClr val="EB56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dirty="0">
                <a:solidFill>
                  <a:srgbClr val="FFFFFF"/>
                </a:solidFill>
              </a:rPr>
              <a:t>5</a:t>
            </a:r>
            <a:endParaRPr sz="2200" b="1" dirty="0">
              <a:solidFill>
                <a:srgbClr val="FFFFFF"/>
              </a:solidFill>
              <a:latin typeface="Raleway"/>
              <a:ea typeface="Raleway"/>
              <a:cs typeface="Raleway"/>
              <a:sym typeface="Raleway"/>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6"/>
          <p:cNvSpPr txBox="1">
            <a:spLocks noGrp="1"/>
          </p:cNvSpPr>
          <p:nvPr>
            <p:ph type="body" idx="1"/>
          </p:nvPr>
        </p:nvSpPr>
        <p:spPr>
          <a:xfrm>
            <a:off x="282500" y="535200"/>
            <a:ext cx="8607900" cy="47736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000">
                <a:solidFill>
                  <a:srgbClr val="000000"/>
                </a:solidFill>
                <a:latin typeface="Raleway"/>
                <a:ea typeface="Raleway"/>
                <a:cs typeface="Raleway"/>
                <a:sym typeface="Raleway"/>
              </a:rPr>
              <a:t>Based on the results derived in the previous sections, we are going to use the following methodology and adhere to the below process:</a:t>
            </a:r>
            <a:endParaRPr sz="1000">
              <a:solidFill>
                <a:srgbClr val="000000"/>
              </a:solidFill>
              <a:latin typeface="Raleway"/>
              <a:ea typeface="Raleway"/>
              <a:cs typeface="Raleway"/>
              <a:sym typeface="Raleway"/>
            </a:endParaRPr>
          </a:p>
          <a:p>
            <a:pPr marL="457200" lvl="0" indent="-292100" algn="l" rtl="0">
              <a:spcBef>
                <a:spcPts val="1200"/>
              </a:spcBef>
              <a:spcAft>
                <a:spcPts val="0"/>
              </a:spcAft>
              <a:buClr>
                <a:srgbClr val="000000"/>
              </a:buClr>
              <a:buSzPts val="1000"/>
              <a:buFont typeface="Raleway"/>
              <a:buAutoNum type="arabicPeriod"/>
            </a:pPr>
            <a:r>
              <a:rPr lang="en-GB" sz="1000" b="1">
                <a:solidFill>
                  <a:srgbClr val="000000"/>
                </a:solidFill>
                <a:latin typeface="Raleway"/>
                <a:ea typeface="Raleway"/>
                <a:cs typeface="Raleway"/>
                <a:sym typeface="Raleway"/>
              </a:rPr>
              <a:t>ARIMA (AutoRegressive Integrated Moving Average):</a:t>
            </a:r>
            <a:endParaRPr sz="1000" b="1">
              <a:solidFill>
                <a:srgbClr val="000000"/>
              </a:solidFill>
              <a:latin typeface="Raleway"/>
              <a:ea typeface="Raleway"/>
              <a:cs typeface="Raleway"/>
              <a:sym typeface="Raleway"/>
            </a:endParaRPr>
          </a:p>
          <a:p>
            <a:pPr marL="914400" lvl="1" indent="-292100" algn="l" rtl="0">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Captures linear trends, patterns, and seasonality in the individual share time series data.</a:t>
            </a:r>
            <a:endParaRPr sz="1000">
              <a:solidFill>
                <a:srgbClr val="000000"/>
              </a:solidFill>
              <a:latin typeface="Raleway"/>
              <a:ea typeface="Raleway"/>
              <a:cs typeface="Raleway"/>
              <a:sym typeface="Raleway"/>
            </a:endParaRPr>
          </a:p>
          <a:p>
            <a:pPr marL="914400" lvl="1" indent="-292100" algn="l" rtl="0">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Forecasts future values based on historical data, enabling a deeper understanding of long-term asset behavior.</a:t>
            </a:r>
            <a:endParaRPr sz="1000">
              <a:solidFill>
                <a:srgbClr val="000000"/>
              </a:solidFill>
              <a:latin typeface="Raleway"/>
              <a:ea typeface="Raleway"/>
              <a:cs typeface="Raleway"/>
              <a:sym typeface="Raleway"/>
            </a:endParaRPr>
          </a:p>
          <a:p>
            <a:pPr marL="914400" lvl="1" indent="-292100" algn="l" rtl="0">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ARIMA models rely on three components: autoregression (AR), differencing to make the data stationary (I), and moving averages (MA).</a:t>
            </a:r>
            <a:endParaRPr sz="1000">
              <a:solidFill>
                <a:srgbClr val="000000"/>
              </a:solidFill>
              <a:latin typeface="Raleway"/>
              <a:ea typeface="Raleway"/>
              <a:cs typeface="Raleway"/>
              <a:sym typeface="Raleway"/>
            </a:endParaRPr>
          </a:p>
          <a:p>
            <a:pPr marL="457200" lvl="0" indent="-292100" algn="l" rtl="0">
              <a:spcBef>
                <a:spcPts val="0"/>
              </a:spcBef>
              <a:spcAft>
                <a:spcPts val="0"/>
              </a:spcAft>
              <a:buClr>
                <a:srgbClr val="000000"/>
              </a:buClr>
              <a:buSzPts val="1000"/>
              <a:buFont typeface="Raleway"/>
              <a:buAutoNum type="arabicPeriod"/>
            </a:pPr>
            <a:r>
              <a:rPr lang="en-GB" sz="1000" b="1">
                <a:solidFill>
                  <a:srgbClr val="000000"/>
                </a:solidFill>
                <a:latin typeface="Raleway"/>
                <a:ea typeface="Raleway"/>
                <a:cs typeface="Raleway"/>
                <a:sym typeface="Raleway"/>
              </a:rPr>
              <a:t>GARCH (Generalized Autoregressive Conditional Heteroskedasticity):</a:t>
            </a:r>
            <a:endParaRPr sz="1000" b="1">
              <a:solidFill>
                <a:srgbClr val="000000"/>
              </a:solidFill>
              <a:latin typeface="Raleway"/>
              <a:ea typeface="Raleway"/>
              <a:cs typeface="Raleway"/>
              <a:sym typeface="Raleway"/>
            </a:endParaRPr>
          </a:p>
          <a:p>
            <a:pPr marL="914400" marR="0" lvl="1" indent="-292100" algn="l" rtl="0">
              <a:lnSpc>
                <a:spcPct val="115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Models volatility clustering, which is common in financial markets, focusing on time-varying variance.</a:t>
            </a:r>
            <a:endParaRPr sz="1000">
              <a:solidFill>
                <a:srgbClr val="000000"/>
              </a:solidFill>
              <a:latin typeface="Raleway"/>
              <a:ea typeface="Raleway"/>
              <a:cs typeface="Raleway"/>
              <a:sym typeface="Raleway"/>
            </a:endParaRPr>
          </a:p>
          <a:p>
            <a:pPr marL="914400" marR="0" lvl="1" indent="-292100" algn="l" rtl="0">
              <a:lnSpc>
                <a:spcPct val="115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Provides crucial insights into the risk and uncertainty surrounding each asset.</a:t>
            </a:r>
            <a:endParaRPr sz="1000">
              <a:solidFill>
                <a:srgbClr val="000000"/>
              </a:solidFill>
              <a:latin typeface="Raleway"/>
              <a:ea typeface="Raleway"/>
              <a:cs typeface="Raleway"/>
              <a:sym typeface="Raleway"/>
            </a:endParaRPr>
          </a:p>
          <a:p>
            <a:pPr marL="914400" marR="0" lvl="1" indent="-292100" algn="l" rtl="0">
              <a:lnSpc>
                <a:spcPct val="115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It assumes that current volatility depends on past periods' volatility and residual errors, allowing for better modeling of changing variances over time.</a:t>
            </a:r>
            <a:endParaRPr sz="1000">
              <a:solidFill>
                <a:srgbClr val="000000"/>
              </a:solidFill>
              <a:latin typeface="Raleway"/>
              <a:ea typeface="Raleway"/>
              <a:cs typeface="Raleway"/>
              <a:sym typeface="Raleway"/>
            </a:endParaRPr>
          </a:p>
          <a:p>
            <a:pPr marL="457200" lvl="0" indent="-292100" algn="l" rtl="0">
              <a:spcBef>
                <a:spcPts val="0"/>
              </a:spcBef>
              <a:spcAft>
                <a:spcPts val="0"/>
              </a:spcAft>
              <a:buClr>
                <a:srgbClr val="000000"/>
              </a:buClr>
              <a:buSzPts val="1000"/>
              <a:buFont typeface="Raleway"/>
              <a:buAutoNum type="arabicPeriod"/>
            </a:pPr>
            <a:r>
              <a:rPr lang="en-GB" sz="1000" b="1">
                <a:solidFill>
                  <a:srgbClr val="000000"/>
                </a:solidFill>
                <a:latin typeface="Raleway"/>
                <a:ea typeface="Raleway"/>
                <a:cs typeface="Raleway"/>
                <a:sym typeface="Raleway"/>
              </a:rPr>
              <a:t>Copula Models:</a:t>
            </a:r>
            <a:endParaRPr sz="1000">
              <a:solidFill>
                <a:srgbClr val="000000"/>
              </a:solidFill>
              <a:latin typeface="Raleway"/>
              <a:ea typeface="Raleway"/>
              <a:cs typeface="Raleway"/>
              <a:sym typeface="Raleway"/>
            </a:endParaRPr>
          </a:p>
          <a:p>
            <a:pPr marL="914400" marR="0" lvl="1" indent="-292100" algn="l" rtl="0">
              <a:lnSpc>
                <a:spcPct val="115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A powerful statistical tool for modeling dependency structures between the two shares.</a:t>
            </a:r>
            <a:endParaRPr sz="1000">
              <a:solidFill>
                <a:srgbClr val="000000"/>
              </a:solidFill>
              <a:latin typeface="Raleway"/>
              <a:ea typeface="Raleway"/>
              <a:cs typeface="Raleway"/>
              <a:sym typeface="Raleway"/>
            </a:endParaRPr>
          </a:p>
          <a:p>
            <a:pPr marL="914400" marR="0" lvl="1" indent="-292100" algn="l" rtl="0">
              <a:lnSpc>
                <a:spcPct val="115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Simulates the joint behavior of assets to assess portfolio dynamics and correlations.</a:t>
            </a:r>
            <a:endParaRPr sz="1000">
              <a:solidFill>
                <a:srgbClr val="000000"/>
              </a:solidFill>
              <a:latin typeface="Raleway"/>
              <a:ea typeface="Raleway"/>
              <a:cs typeface="Raleway"/>
              <a:sym typeface="Raleway"/>
            </a:endParaRPr>
          </a:p>
          <a:p>
            <a:pPr marL="914400" marR="0" lvl="1" indent="-292100" algn="l" rtl="0">
              <a:lnSpc>
                <a:spcPct val="115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Copulas are functions that capture the dependence structure between random variables. Copulas allow for modeling complex relationships between variables, even when marginal distributions differ.</a:t>
            </a:r>
            <a:endParaRPr sz="1000">
              <a:solidFill>
                <a:srgbClr val="000000"/>
              </a:solidFill>
              <a:latin typeface="Raleway"/>
              <a:ea typeface="Raleway"/>
              <a:cs typeface="Raleway"/>
              <a:sym typeface="Raleway"/>
            </a:endParaRPr>
          </a:p>
          <a:p>
            <a:pPr marL="914400" marR="0" lvl="0" indent="0" algn="l" rtl="0">
              <a:lnSpc>
                <a:spcPct val="115000"/>
              </a:lnSpc>
              <a:spcBef>
                <a:spcPts val="1200"/>
              </a:spcBef>
              <a:spcAft>
                <a:spcPts val="0"/>
              </a:spcAft>
              <a:buNone/>
            </a:pPr>
            <a:endParaRPr sz="1000">
              <a:solidFill>
                <a:srgbClr val="000000"/>
              </a:solidFill>
              <a:latin typeface="Raleway"/>
              <a:ea typeface="Raleway"/>
              <a:cs typeface="Raleway"/>
              <a:sym typeface="Raleway"/>
            </a:endParaRPr>
          </a:p>
          <a:p>
            <a:pPr marL="457200" marR="0" lvl="0" indent="0" algn="l" rtl="0">
              <a:lnSpc>
                <a:spcPct val="115000"/>
              </a:lnSpc>
              <a:spcBef>
                <a:spcPts val="1200"/>
              </a:spcBef>
              <a:spcAft>
                <a:spcPts val="0"/>
              </a:spcAft>
              <a:buNone/>
            </a:pPr>
            <a:endParaRPr sz="1000">
              <a:solidFill>
                <a:srgbClr val="000000"/>
              </a:solidFill>
              <a:latin typeface="Raleway"/>
              <a:ea typeface="Raleway"/>
              <a:cs typeface="Raleway"/>
              <a:sym typeface="Raleway"/>
            </a:endParaRPr>
          </a:p>
          <a:p>
            <a:pPr marL="0" marR="0" lvl="0" indent="0" algn="l" rtl="0">
              <a:lnSpc>
                <a:spcPct val="115000"/>
              </a:lnSpc>
              <a:spcBef>
                <a:spcPts val="1200"/>
              </a:spcBef>
              <a:spcAft>
                <a:spcPts val="1200"/>
              </a:spcAft>
              <a:buNone/>
            </a:pPr>
            <a:endParaRPr sz="1000">
              <a:solidFill>
                <a:srgbClr val="000000"/>
              </a:solidFill>
              <a:latin typeface="Raleway"/>
              <a:ea typeface="Raleway"/>
              <a:cs typeface="Raleway"/>
              <a:sym typeface="Raleway"/>
            </a:endParaRPr>
          </a:p>
        </p:txBody>
      </p:sp>
      <p:sp>
        <p:nvSpPr>
          <p:cNvPr id="318" name="Google Shape;318;p3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19</a:t>
            </a:fld>
            <a:endParaRPr/>
          </a:p>
        </p:txBody>
      </p:sp>
      <p:sp>
        <p:nvSpPr>
          <p:cNvPr id="319" name="Google Shape;319;p36"/>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Core Methodologies &amp; Modeling [1 / 19]</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7"/>
        <p:cNvGrpSpPr/>
        <p:nvPr/>
      </p:nvGrpSpPr>
      <p:grpSpPr>
        <a:xfrm>
          <a:off x="0" y="0"/>
          <a:ext cx="0" cy="0"/>
          <a:chOff x="0" y="0"/>
          <a:chExt cx="0" cy="0"/>
        </a:xfrm>
      </p:grpSpPr>
      <p:sp>
        <p:nvSpPr>
          <p:cNvPr id="178" name="Google Shape;178;p19"/>
          <p:cNvSpPr txBox="1">
            <a:spLocks noGrp="1"/>
          </p:cNvSpPr>
          <p:nvPr>
            <p:ph type="title"/>
          </p:nvPr>
        </p:nvSpPr>
        <p:spPr>
          <a:xfrm>
            <a:off x="1213950" y="470825"/>
            <a:ext cx="71100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Table of contents</a:t>
            </a:r>
            <a:endParaRPr/>
          </a:p>
        </p:txBody>
      </p:sp>
      <p:sp>
        <p:nvSpPr>
          <p:cNvPr id="179" name="Google Shape;179;p19"/>
          <p:cNvSpPr txBox="1"/>
          <p:nvPr/>
        </p:nvSpPr>
        <p:spPr>
          <a:xfrm>
            <a:off x="1213950" y="1006025"/>
            <a:ext cx="4446300" cy="2956800"/>
          </a:xfrm>
          <a:prstGeom prst="rect">
            <a:avLst/>
          </a:prstGeom>
          <a:noFill/>
          <a:ln>
            <a:noFill/>
          </a:ln>
        </p:spPr>
        <p:txBody>
          <a:bodyPr spcFirstLastPara="1" wrap="square" lIns="91425" tIns="91425" rIns="91425" bIns="91425" anchor="ctr" anchorCtr="0">
            <a:noAutofit/>
          </a:bodyPr>
          <a:lstStyle/>
          <a:p>
            <a:pPr marL="488950" lvl="0" indent="-342900" algn="l" rtl="0">
              <a:spcBef>
                <a:spcPts val="0"/>
              </a:spcBef>
              <a:spcAft>
                <a:spcPts val="0"/>
              </a:spcAft>
              <a:buClr>
                <a:srgbClr val="FFFFFF"/>
              </a:buClr>
              <a:buSzPts val="1300"/>
              <a:buFont typeface="+mj-lt"/>
              <a:buAutoNum type="arabicPeriod"/>
            </a:pPr>
            <a:r>
              <a:rPr lang="en-GB" sz="1300" b="1" dirty="0">
                <a:solidFill>
                  <a:srgbClr val="FFFFFF"/>
                </a:solidFill>
                <a:latin typeface="Raleway"/>
                <a:ea typeface="Raleway"/>
                <a:cs typeface="Raleway"/>
                <a:sym typeface="Raleway"/>
              </a:rPr>
              <a:t>Introduction &amp; Problem Statements</a:t>
            </a:r>
            <a:endParaRPr sz="1300" b="1" dirty="0">
              <a:solidFill>
                <a:srgbClr val="FFFFFF"/>
              </a:solidFill>
              <a:latin typeface="Raleway"/>
              <a:ea typeface="Raleway"/>
              <a:cs typeface="Raleway"/>
              <a:sym typeface="Raleway"/>
            </a:endParaRPr>
          </a:p>
          <a:p>
            <a:pPr marL="800100" lvl="0" indent="-342900" algn="l" rtl="0">
              <a:spcBef>
                <a:spcPts val="0"/>
              </a:spcBef>
              <a:spcAft>
                <a:spcPts val="0"/>
              </a:spcAft>
              <a:buFont typeface="+mj-lt"/>
              <a:buAutoNum type="arabicPeriod"/>
            </a:pPr>
            <a:endParaRPr sz="1300" b="1" dirty="0">
              <a:solidFill>
                <a:srgbClr val="FFFFFF"/>
              </a:solidFill>
              <a:latin typeface="Raleway"/>
              <a:ea typeface="Raleway"/>
              <a:cs typeface="Raleway"/>
              <a:sym typeface="Raleway"/>
            </a:endParaRPr>
          </a:p>
          <a:p>
            <a:pPr marL="488950" lvl="0" indent="-342900" algn="l" rtl="0">
              <a:spcBef>
                <a:spcPts val="0"/>
              </a:spcBef>
              <a:spcAft>
                <a:spcPts val="0"/>
              </a:spcAft>
              <a:buClr>
                <a:srgbClr val="FFFFFF"/>
              </a:buClr>
              <a:buSzPts val="1300"/>
              <a:buFont typeface="+mj-lt"/>
              <a:buAutoNum type="arabicPeriod"/>
            </a:pPr>
            <a:r>
              <a:rPr lang="en-GB" sz="1300" b="1" dirty="0">
                <a:solidFill>
                  <a:srgbClr val="FFFFFF"/>
                </a:solidFill>
                <a:latin typeface="Raleway"/>
                <a:ea typeface="Raleway"/>
                <a:cs typeface="Raleway"/>
                <a:sym typeface="Raleway"/>
              </a:rPr>
              <a:t>Data Overview &amp; </a:t>
            </a:r>
            <a:r>
              <a:rPr lang="en-GB" sz="1300" b="1" dirty="0" err="1">
                <a:solidFill>
                  <a:srgbClr val="FFFFFF"/>
                </a:solidFill>
                <a:latin typeface="Raleway"/>
                <a:ea typeface="Raleway"/>
                <a:cs typeface="Raleway"/>
                <a:sym typeface="Raleway"/>
              </a:rPr>
              <a:t>Preprocessing</a:t>
            </a:r>
            <a:endParaRPr sz="1300" b="1" dirty="0">
              <a:solidFill>
                <a:srgbClr val="FFFFFF"/>
              </a:solidFill>
              <a:latin typeface="Raleway"/>
              <a:ea typeface="Raleway"/>
              <a:cs typeface="Raleway"/>
              <a:sym typeface="Raleway"/>
            </a:endParaRPr>
          </a:p>
          <a:p>
            <a:pPr marL="800100" lvl="0" indent="-342900" algn="l" rtl="0">
              <a:spcBef>
                <a:spcPts val="0"/>
              </a:spcBef>
              <a:spcAft>
                <a:spcPts val="0"/>
              </a:spcAft>
              <a:buFont typeface="+mj-lt"/>
              <a:buAutoNum type="arabicPeriod"/>
            </a:pPr>
            <a:endParaRPr sz="1300" b="1" dirty="0">
              <a:solidFill>
                <a:srgbClr val="FFFFFF"/>
              </a:solidFill>
              <a:latin typeface="Raleway"/>
              <a:ea typeface="Raleway"/>
              <a:cs typeface="Raleway"/>
              <a:sym typeface="Raleway"/>
            </a:endParaRPr>
          </a:p>
          <a:p>
            <a:pPr marL="488950" lvl="0" indent="-342900" algn="l" rtl="0">
              <a:spcBef>
                <a:spcPts val="0"/>
              </a:spcBef>
              <a:spcAft>
                <a:spcPts val="0"/>
              </a:spcAft>
              <a:buClr>
                <a:srgbClr val="FFFFFF"/>
              </a:buClr>
              <a:buSzPts val="1300"/>
              <a:buFont typeface="+mj-lt"/>
              <a:buAutoNum type="arabicPeriod"/>
            </a:pPr>
            <a:r>
              <a:rPr lang="en-GB" sz="1300" b="1" dirty="0">
                <a:solidFill>
                  <a:srgbClr val="FFFFFF"/>
                </a:solidFill>
                <a:latin typeface="Raleway"/>
                <a:ea typeface="Raleway"/>
                <a:cs typeface="Raleway"/>
                <a:sym typeface="Raleway"/>
              </a:rPr>
              <a:t>Exploratory Data Analysis</a:t>
            </a:r>
            <a:endParaRPr sz="1300" b="1" dirty="0">
              <a:solidFill>
                <a:srgbClr val="FFFFFF"/>
              </a:solidFill>
              <a:latin typeface="Raleway"/>
              <a:ea typeface="Raleway"/>
              <a:cs typeface="Raleway"/>
              <a:sym typeface="Raleway"/>
            </a:endParaRPr>
          </a:p>
          <a:p>
            <a:pPr marL="342900" lvl="0" indent="-342900" algn="l" rtl="0">
              <a:spcBef>
                <a:spcPts val="0"/>
              </a:spcBef>
              <a:spcAft>
                <a:spcPts val="0"/>
              </a:spcAft>
              <a:buFont typeface="+mj-lt"/>
              <a:buAutoNum type="arabicPeriod"/>
            </a:pPr>
            <a:endParaRPr sz="1300" b="1" dirty="0">
              <a:solidFill>
                <a:srgbClr val="FFFFFF"/>
              </a:solidFill>
              <a:latin typeface="Raleway"/>
              <a:ea typeface="Raleway"/>
              <a:cs typeface="Raleway"/>
              <a:sym typeface="Raleway"/>
            </a:endParaRPr>
          </a:p>
          <a:p>
            <a:pPr marL="488950" lvl="0" indent="-342900" algn="l" rtl="0">
              <a:spcBef>
                <a:spcPts val="0"/>
              </a:spcBef>
              <a:spcAft>
                <a:spcPts val="0"/>
              </a:spcAft>
              <a:buClr>
                <a:srgbClr val="FFFFFF"/>
              </a:buClr>
              <a:buSzPts val="1300"/>
              <a:buFont typeface="+mj-lt"/>
              <a:buAutoNum type="arabicPeriod"/>
            </a:pPr>
            <a:r>
              <a:rPr lang="en-GB" sz="1300" b="1" dirty="0">
                <a:solidFill>
                  <a:srgbClr val="FFFFFF"/>
                </a:solidFill>
                <a:latin typeface="Raleway"/>
                <a:ea typeface="Raleway"/>
                <a:cs typeface="Raleway"/>
                <a:sym typeface="Raleway"/>
              </a:rPr>
              <a:t>Further Analysis &amp; Visualisations</a:t>
            </a:r>
            <a:endParaRPr sz="1300" b="1" dirty="0">
              <a:solidFill>
                <a:srgbClr val="FFFFFF"/>
              </a:solidFill>
              <a:latin typeface="Raleway"/>
              <a:ea typeface="Raleway"/>
              <a:cs typeface="Raleway"/>
              <a:sym typeface="Raleway"/>
            </a:endParaRPr>
          </a:p>
          <a:p>
            <a:pPr marL="800100" lvl="0" indent="-342900" algn="l" rtl="0">
              <a:spcBef>
                <a:spcPts val="0"/>
              </a:spcBef>
              <a:spcAft>
                <a:spcPts val="0"/>
              </a:spcAft>
              <a:buFont typeface="+mj-lt"/>
              <a:buAutoNum type="arabicPeriod"/>
            </a:pPr>
            <a:endParaRPr sz="1300" b="1" dirty="0">
              <a:solidFill>
                <a:srgbClr val="FFFFFF"/>
              </a:solidFill>
              <a:latin typeface="Raleway"/>
              <a:ea typeface="Raleway"/>
              <a:cs typeface="Raleway"/>
              <a:sym typeface="Raleway"/>
            </a:endParaRPr>
          </a:p>
          <a:p>
            <a:pPr marL="488950" lvl="0" indent="-342900" algn="l" rtl="0">
              <a:spcBef>
                <a:spcPts val="0"/>
              </a:spcBef>
              <a:spcAft>
                <a:spcPts val="0"/>
              </a:spcAft>
              <a:buClr>
                <a:srgbClr val="FFFFFF"/>
              </a:buClr>
              <a:buSzPts val="1300"/>
              <a:buFont typeface="+mj-lt"/>
              <a:buAutoNum type="arabicPeriod"/>
            </a:pPr>
            <a:r>
              <a:rPr lang="en-GB" sz="1300" b="1" dirty="0">
                <a:solidFill>
                  <a:srgbClr val="FFFFFF"/>
                </a:solidFill>
                <a:latin typeface="Raleway"/>
                <a:ea typeface="Raleway"/>
                <a:cs typeface="Raleway"/>
                <a:sym typeface="Raleway"/>
              </a:rPr>
              <a:t>Core Methodologies &amp; </a:t>
            </a:r>
            <a:r>
              <a:rPr lang="en-GB" sz="1300" b="1" dirty="0" err="1">
                <a:solidFill>
                  <a:srgbClr val="FFFFFF"/>
                </a:solidFill>
                <a:latin typeface="Raleway"/>
                <a:ea typeface="Raleway"/>
                <a:cs typeface="Raleway"/>
                <a:sym typeface="Raleway"/>
              </a:rPr>
              <a:t>Modeling</a:t>
            </a:r>
            <a:endParaRPr sz="1300" b="1" dirty="0">
              <a:solidFill>
                <a:srgbClr val="FFFFFF"/>
              </a:solidFill>
              <a:latin typeface="Raleway"/>
              <a:ea typeface="Raleway"/>
              <a:cs typeface="Raleway"/>
              <a:sym typeface="Raleway"/>
            </a:endParaRPr>
          </a:p>
          <a:p>
            <a:pPr marL="800100" lvl="0" indent="-342900" algn="l" rtl="0">
              <a:spcBef>
                <a:spcPts val="0"/>
              </a:spcBef>
              <a:spcAft>
                <a:spcPts val="0"/>
              </a:spcAft>
              <a:buFont typeface="+mj-lt"/>
              <a:buAutoNum type="arabicPeriod"/>
            </a:pPr>
            <a:endParaRPr sz="1300" b="1" dirty="0">
              <a:solidFill>
                <a:srgbClr val="FFFFFF"/>
              </a:solidFill>
              <a:latin typeface="Raleway"/>
              <a:ea typeface="Raleway"/>
              <a:cs typeface="Raleway"/>
              <a:sym typeface="Raleway"/>
            </a:endParaRPr>
          </a:p>
          <a:p>
            <a:pPr marL="488950" lvl="0" indent="-342900" algn="l" rtl="0">
              <a:spcBef>
                <a:spcPts val="0"/>
              </a:spcBef>
              <a:spcAft>
                <a:spcPts val="0"/>
              </a:spcAft>
              <a:buClr>
                <a:srgbClr val="FFFFFF"/>
              </a:buClr>
              <a:buSzPts val="1300"/>
              <a:buFont typeface="+mj-lt"/>
              <a:buAutoNum type="arabicPeriod"/>
            </a:pPr>
            <a:r>
              <a:rPr lang="en-GB" sz="1300" b="1" dirty="0">
                <a:solidFill>
                  <a:srgbClr val="FFFFFF"/>
                </a:solidFill>
                <a:latin typeface="Raleway"/>
                <a:ea typeface="Raleway"/>
                <a:cs typeface="Raleway"/>
                <a:sym typeface="Raleway"/>
              </a:rPr>
              <a:t>Practical Application</a:t>
            </a:r>
            <a:endParaRPr sz="1300" b="1" dirty="0">
              <a:solidFill>
                <a:srgbClr val="FFFFFF"/>
              </a:solidFill>
              <a:latin typeface="Raleway"/>
              <a:ea typeface="Raleway"/>
              <a:cs typeface="Raleway"/>
              <a:sym typeface="Raleway"/>
            </a:endParaRPr>
          </a:p>
          <a:p>
            <a:pPr marL="800100" lvl="0" indent="-342900" algn="l" rtl="0">
              <a:spcBef>
                <a:spcPts val="0"/>
              </a:spcBef>
              <a:spcAft>
                <a:spcPts val="0"/>
              </a:spcAft>
              <a:buFont typeface="+mj-lt"/>
              <a:buAutoNum type="arabicPeriod"/>
            </a:pPr>
            <a:endParaRPr sz="1300" b="1" dirty="0">
              <a:solidFill>
                <a:srgbClr val="FFFFFF"/>
              </a:solidFill>
              <a:latin typeface="Raleway"/>
              <a:ea typeface="Raleway"/>
              <a:cs typeface="Raleway"/>
              <a:sym typeface="Raleway"/>
            </a:endParaRPr>
          </a:p>
          <a:p>
            <a:pPr marL="488950" lvl="0" indent="-342900" algn="l" rtl="0">
              <a:spcBef>
                <a:spcPts val="0"/>
              </a:spcBef>
              <a:spcAft>
                <a:spcPts val="0"/>
              </a:spcAft>
              <a:buClr>
                <a:srgbClr val="FFFFFF"/>
              </a:buClr>
              <a:buSzPts val="1300"/>
              <a:buFont typeface="+mj-lt"/>
              <a:buAutoNum type="arabicPeriod"/>
            </a:pPr>
            <a:r>
              <a:rPr lang="en-GB" sz="1300" b="1" dirty="0">
                <a:solidFill>
                  <a:srgbClr val="FFFFFF"/>
                </a:solidFill>
                <a:latin typeface="Raleway"/>
                <a:ea typeface="Raleway"/>
                <a:cs typeface="Raleway"/>
                <a:sym typeface="Raleway"/>
              </a:rPr>
              <a:t>Conclusion</a:t>
            </a:r>
            <a:endParaRPr sz="1300" b="1" dirty="0">
              <a:solidFill>
                <a:srgbClr val="FFFFFF"/>
              </a:solidFill>
              <a:latin typeface="Raleway"/>
              <a:ea typeface="Raleway"/>
              <a:cs typeface="Raleway"/>
              <a:sym typeface="Raleway"/>
            </a:endParaRPr>
          </a:p>
        </p:txBody>
      </p:sp>
      <p:sp>
        <p:nvSpPr>
          <p:cNvPr id="180" name="Google Shape;180;p1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7"/>
          <p:cNvSpPr txBox="1">
            <a:spLocks noGrp="1"/>
          </p:cNvSpPr>
          <p:nvPr>
            <p:ph type="body" idx="1"/>
          </p:nvPr>
        </p:nvSpPr>
        <p:spPr>
          <a:xfrm>
            <a:off x="282500" y="611400"/>
            <a:ext cx="8607900" cy="47736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000">
                <a:solidFill>
                  <a:srgbClr val="000000"/>
                </a:solidFill>
                <a:latin typeface="Raleway"/>
                <a:ea typeface="Raleway"/>
                <a:cs typeface="Raleway"/>
                <a:sym typeface="Raleway"/>
              </a:rPr>
              <a:t>The process flow is as follows:</a:t>
            </a:r>
            <a:endParaRPr sz="1000">
              <a:solidFill>
                <a:srgbClr val="000000"/>
              </a:solidFill>
              <a:latin typeface="Raleway"/>
              <a:ea typeface="Raleway"/>
              <a:cs typeface="Raleway"/>
              <a:sym typeface="Raleway"/>
            </a:endParaRPr>
          </a:p>
          <a:p>
            <a:pPr marL="457200" lvl="0" indent="0" algn="l" rtl="0">
              <a:spcBef>
                <a:spcPts val="1200"/>
              </a:spcBef>
              <a:spcAft>
                <a:spcPts val="0"/>
              </a:spcAft>
              <a:buNone/>
            </a:pPr>
            <a:endParaRPr sz="1000" b="1">
              <a:solidFill>
                <a:srgbClr val="000000"/>
              </a:solidFill>
              <a:latin typeface="Raleway"/>
              <a:ea typeface="Raleway"/>
              <a:cs typeface="Raleway"/>
              <a:sym typeface="Raleway"/>
            </a:endParaRPr>
          </a:p>
          <a:p>
            <a:pPr marL="914400" marR="0" lvl="0" indent="0" algn="l" rtl="0">
              <a:lnSpc>
                <a:spcPct val="115000"/>
              </a:lnSpc>
              <a:spcBef>
                <a:spcPts val="1200"/>
              </a:spcBef>
              <a:spcAft>
                <a:spcPts val="0"/>
              </a:spcAft>
              <a:buNone/>
            </a:pPr>
            <a:endParaRPr sz="1000">
              <a:solidFill>
                <a:srgbClr val="000000"/>
              </a:solidFill>
              <a:latin typeface="Raleway"/>
              <a:ea typeface="Raleway"/>
              <a:cs typeface="Raleway"/>
              <a:sym typeface="Raleway"/>
            </a:endParaRPr>
          </a:p>
          <a:p>
            <a:pPr marL="457200" marR="0" lvl="0" indent="0" algn="l" rtl="0">
              <a:lnSpc>
                <a:spcPct val="115000"/>
              </a:lnSpc>
              <a:spcBef>
                <a:spcPts val="1200"/>
              </a:spcBef>
              <a:spcAft>
                <a:spcPts val="0"/>
              </a:spcAft>
              <a:buNone/>
            </a:pPr>
            <a:endParaRPr sz="1000">
              <a:solidFill>
                <a:srgbClr val="000000"/>
              </a:solidFill>
              <a:latin typeface="Raleway"/>
              <a:ea typeface="Raleway"/>
              <a:cs typeface="Raleway"/>
              <a:sym typeface="Raleway"/>
            </a:endParaRPr>
          </a:p>
          <a:p>
            <a:pPr marL="0" marR="0" lvl="0" indent="0" algn="l" rtl="0">
              <a:lnSpc>
                <a:spcPct val="115000"/>
              </a:lnSpc>
              <a:spcBef>
                <a:spcPts val="1200"/>
              </a:spcBef>
              <a:spcAft>
                <a:spcPts val="1200"/>
              </a:spcAft>
              <a:buNone/>
            </a:pPr>
            <a:endParaRPr sz="1000">
              <a:solidFill>
                <a:srgbClr val="000000"/>
              </a:solidFill>
              <a:latin typeface="Raleway"/>
              <a:ea typeface="Raleway"/>
              <a:cs typeface="Raleway"/>
              <a:sym typeface="Raleway"/>
            </a:endParaRPr>
          </a:p>
        </p:txBody>
      </p:sp>
      <p:sp>
        <p:nvSpPr>
          <p:cNvPr id="325" name="Google Shape;325;p3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20</a:t>
            </a:fld>
            <a:endParaRPr/>
          </a:p>
        </p:txBody>
      </p:sp>
      <p:sp>
        <p:nvSpPr>
          <p:cNvPr id="326" name="Google Shape;326;p37"/>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Core Methodologies &amp; Modeling [2 / 19]</a:t>
            </a:r>
            <a:endParaRPr/>
          </a:p>
        </p:txBody>
      </p:sp>
      <p:pic>
        <p:nvPicPr>
          <p:cNvPr id="327" name="Google Shape;327;p37"/>
          <p:cNvPicPr preferRelativeResize="0"/>
          <p:nvPr/>
        </p:nvPicPr>
        <p:blipFill>
          <a:blip r:embed="rId3">
            <a:alphaModFix/>
          </a:blip>
          <a:stretch>
            <a:fillRect/>
          </a:stretch>
        </p:blipFill>
        <p:spPr>
          <a:xfrm>
            <a:off x="282500" y="1582225"/>
            <a:ext cx="8693899" cy="677425"/>
          </a:xfrm>
          <a:prstGeom prst="rect">
            <a:avLst/>
          </a:prstGeom>
          <a:noFill/>
          <a:ln>
            <a:noFill/>
          </a:ln>
        </p:spPr>
      </p:pic>
      <p:pic>
        <p:nvPicPr>
          <p:cNvPr id="328" name="Google Shape;328;p37"/>
          <p:cNvPicPr preferRelativeResize="0"/>
          <p:nvPr/>
        </p:nvPicPr>
        <p:blipFill>
          <a:blip r:embed="rId4">
            <a:alphaModFix/>
          </a:blip>
          <a:stretch>
            <a:fillRect/>
          </a:stretch>
        </p:blipFill>
        <p:spPr>
          <a:xfrm>
            <a:off x="282500" y="2384774"/>
            <a:ext cx="8693907" cy="449575"/>
          </a:xfrm>
          <a:prstGeom prst="rect">
            <a:avLst/>
          </a:prstGeom>
          <a:noFill/>
          <a:ln>
            <a:noFill/>
          </a:ln>
        </p:spPr>
      </p:pic>
      <p:pic>
        <p:nvPicPr>
          <p:cNvPr id="329" name="Google Shape;329;p37"/>
          <p:cNvPicPr preferRelativeResize="0"/>
          <p:nvPr/>
        </p:nvPicPr>
        <p:blipFill>
          <a:blip r:embed="rId5">
            <a:alphaModFix/>
          </a:blip>
          <a:stretch>
            <a:fillRect/>
          </a:stretch>
        </p:blipFill>
        <p:spPr>
          <a:xfrm>
            <a:off x="282500" y="2908875"/>
            <a:ext cx="8693902" cy="677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33"/>
        <p:cNvGrpSpPr/>
        <p:nvPr/>
      </p:nvGrpSpPr>
      <p:grpSpPr>
        <a:xfrm>
          <a:off x="0" y="0"/>
          <a:ext cx="0" cy="0"/>
          <a:chOff x="0" y="0"/>
          <a:chExt cx="0" cy="0"/>
        </a:xfrm>
      </p:grpSpPr>
      <p:sp>
        <p:nvSpPr>
          <p:cNvPr id="334" name="Google Shape;334;p3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21</a:t>
            </a:fld>
            <a:endParaRPr/>
          </a:p>
        </p:txBody>
      </p:sp>
      <p:sp>
        <p:nvSpPr>
          <p:cNvPr id="335" name="Google Shape;335;p38"/>
          <p:cNvSpPr txBox="1"/>
          <p:nvPr/>
        </p:nvSpPr>
        <p:spPr>
          <a:xfrm>
            <a:off x="1533750" y="993450"/>
            <a:ext cx="5611200" cy="2956800"/>
          </a:xfrm>
          <a:prstGeom prst="rect">
            <a:avLst/>
          </a:prstGeom>
          <a:noFill/>
          <a:ln>
            <a:noFill/>
          </a:ln>
        </p:spPr>
        <p:txBody>
          <a:bodyPr spcFirstLastPara="1" wrap="square" lIns="91425" tIns="91425" rIns="91425" bIns="91425" anchor="ctr" anchorCtr="0">
            <a:noAutofit/>
          </a:bodyPr>
          <a:lstStyle/>
          <a:p>
            <a:pPr marL="457200" lvl="0" indent="0" algn="l" rtl="0">
              <a:spcBef>
                <a:spcPts val="0"/>
              </a:spcBef>
              <a:spcAft>
                <a:spcPts val="0"/>
              </a:spcAft>
              <a:buNone/>
            </a:pPr>
            <a:endParaRPr sz="1300">
              <a:solidFill>
                <a:srgbClr val="FFFFFF"/>
              </a:solidFill>
              <a:latin typeface="Raleway"/>
              <a:ea typeface="Raleway"/>
              <a:cs typeface="Raleway"/>
              <a:sym typeface="Raleway"/>
            </a:endParaRPr>
          </a:p>
          <a:p>
            <a:pPr marL="457200" lvl="0" indent="-361950" algn="l" rtl="0">
              <a:spcBef>
                <a:spcPts val="0"/>
              </a:spcBef>
              <a:spcAft>
                <a:spcPts val="0"/>
              </a:spcAft>
              <a:buClr>
                <a:schemeClr val="lt1"/>
              </a:buClr>
              <a:buSzPts val="2100"/>
              <a:buFont typeface="Raleway"/>
              <a:buAutoNum type="arabicPeriod"/>
            </a:pPr>
            <a:r>
              <a:rPr lang="en-GB" sz="2100" b="1">
                <a:solidFill>
                  <a:schemeClr val="lt1"/>
                </a:solidFill>
                <a:latin typeface="Raleway"/>
                <a:ea typeface="Raleway"/>
                <a:cs typeface="Raleway"/>
                <a:sym typeface="Raleway"/>
              </a:rPr>
              <a:t>Core Methodologies &amp; Modeling: </a:t>
            </a:r>
            <a:endParaRPr sz="2100" b="1">
              <a:solidFill>
                <a:schemeClr val="lt1"/>
              </a:solidFill>
              <a:latin typeface="Raleway"/>
              <a:ea typeface="Raleway"/>
              <a:cs typeface="Raleway"/>
              <a:sym typeface="Raleway"/>
            </a:endParaRPr>
          </a:p>
          <a:p>
            <a:pPr marL="457200" lvl="0" indent="0" algn="l" rtl="0">
              <a:spcBef>
                <a:spcPts val="0"/>
              </a:spcBef>
              <a:spcAft>
                <a:spcPts val="0"/>
              </a:spcAft>
              <a:buNone/>
            </a:pPr>
            <a:r>
              <a:rPr lang="en-GB" sz="2100" b="1">
                <a:latin typeface="Raleway"/>
                <a:ea typeface="Raleway"/>
                <a:cs typeface="Raleway"/>
                <a:sym typeface="Raleway"/>
              </a:rPr>
              <a:t>Fitting the ARIMA model</a:t>
            </a:r>
            <a:endParaRPr sz="2100" b="1">
              <a:latin typeface="Raleway"/>
              <a:ea typeface="Raleway"/>
              <a:cs typeface="Raleway"/>
              <a:sym typeface="Raleway"/>
            </a:endParaRPr>
          </a:p>
          <a:p>
            <a:pPr marL="457200" lvl="0" indent="0" algn="l" rtl="0">
              <a:spcBef>
                <a:spcPts val="0"/>
              </a:spcBef>
              <a:spcAft>
                <a:spcPts val="0"/>
              </a:spcAft>
              <a:buNone/>
            </a:pPr>
            <a:endParaRPr sz="1300">
              <a:solidFill>
                <a:srgbClr val="FFFFFF"/>
              </a:solidFill>
              <a:latin typeface="Raleway"/>
              <a:ea typeface="Raleway"/>
              <a:cs typeface="Raleway"/>
              <a:sym typeface="Raleway"/>
            </a:endParaRPr>
          </a:p>
          <a:p>
            <a:pPr marL="457200" lvl="0" indent="0" algn="l" rtl="0">
              <a:spcBef>
                <a:spcPts val="0"/>
              </a:spcBef>
              <a:spcAft>
                <a:spcPts val="0"/>
              </a:spcAft>
              <a:buNone/>
            </a:pPr>
            <a:endParaRPr sz="1300">
              <a:solidFill>
                <a:srgbClr val="FFFFFF"/>
              </a:solidFill>
              <a:latin typeface="Raleway"/>
              <a:ea typeface="Raleway"/>
              <a:cs typeface="Raleway"/>
              <a:sym typeface="Raleway"/>
            </a:endParaRPr>
          </a:p>
        </p:txBody>
      </p:sp>
      <p:sp>
        <p:nvSpPr>
          <p:cNvPr id="336" name="Google Shape;336;p38"/>
          <p:cNvSpPr/>
          <p:nvPr/>
        </p:nvSpPr>
        <p:spPr>
          <a:xfrm>
            <a:off x="1341263" y="2064900"/>
            <a:ext cx="548700" cy="509100"/>
          </a:xfrm>
          <a:prstGeom prst="ellipse">
            <a:avLst/>
          </a:prstGeom>
          <a:solidFill>
            <a:srgbClr val="EB56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solidFill>
                  <a:srgbClr val="FFFFFF"/>
                </a:solidFill>
              </a:rPr>
              <a:t>5</a:t>
            </a:r>
            <a:endParaRPr sz="2200" b="1">
              <a:solidFill>
                <a:srgbClr val="FFFFFF"/>
              </a:solidFill>
              <a:latin typeface="Raleway"/>
              <a:ea typeface="Raleway"/>
              <a:cs typeface="Raleway"/>
              <a:sym typeface="Raleway"/>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9"/>
          <p:cNvSpPr txBox="1">
            <a:spLocks noGrp="1"/>
          </p:cNvSpPr>
          <p:nvPr>
            <p:ph type="body" idx="1"/>
          </p:nvPr>
        </p:nvSpPr>
        <p:spPr>
          <a:xfrm>
            <a:off x="282500" y="535200"/>
            <a:ext cx="8253900" cy="4773600"/>
          </a:xfrm>
          <a:prstGeom prst="rect">
            <a:avLst/>
          </a:prstGeom>
          <a:ln>
            <a:noFill/>
          </a:ln>
        </p:spPr>
        <p:txBody>
          <a:bodyPr spcFirstLastPara="1" wrap="square" lIns="91425" tIns="91425" rIns="91425" bIns="91425" anchor="t" anchorCtr="0">
            <a:noAutofit/>
          </a:bodyPr>
          <a:lstStyle/>
          <a:p>
            <a:pPr marL="457200" lvl="0" indent="-292100" algn="l" rtl="0">
              <a:spcBef>
                <a:spcPts val="1200"/>
              </a:spcBef>
              <a:spcAft>
                <a:spcPts val="0"/>
              </a:spcAft>
              <a:buClr>
                <a:srgbClr val="000000"/>
              </a:buClr>
              <a:buSzPts val="1000"/>
              <a:buFont typeface="Raleway"/>
              <a:buChar char="★"/>
            </a:pPr>
            <a:r>
              <a:rPr lang="en-GB" sz="1000" b="1">
                <a:solidFill>
                  <a:srgbClr val="000000"/>
                </a:solidFill>
                <a:latin typeface="Raleway"/>
                <a:ea typeface="Raleway"/>
                <a:cs typeface="Raleway"/>
                <a:sym typeface="Raleway"/>
              </a:rPr>
              <a:t>Fitting the ARIMA model</a:t>
            </a:r>
            <a:endParaRPr sz="1000" b="1">
              <a:solidFill>
                <a:srgbClr val="000000"/>
              </a:solidFill>
              <a:latin typeface="Raleway"/>
              <a:ea typeface="Raleway"/>
              <a:cs typeface="Raleway"/>
              <a:sym typeface="Raleway"/>
            </a:endParaRPr>
          </a:p>
          <a:p>
            <a:pPr marL="457200" lvl="0" indent="-292100" algn="l" rtl="0">
              <a:spcBef>
                <a:spcPts val="0"/>
              </a:spcBef>
              <a:spcAft>
                <a:spcPts val="0"/>
              </a:spcAft>
              <a:buClr>
                <a:schemeClr val="dk1"/>
              </a:buClr>
              <a:buSzPts val="1000"/>
              <a:buFont typeface="Raleway"/>
              <a:buAutoNum type="alphaLcParenR"/>
            </a:pPr>
            <a:r>
              <a:rPr lang="en-GB" sz="1000" b="1">
                <a:solidFill>
                  <a:schemeClr val="dk1"/>
                </a:solidFill>
                <a:latin typeface="Raleway"/>
                <a:ea typeface="Raleway"/>
                <a:cs typeface="Raleway"/>
                <a:sym typeface="Raleway"/>
              </a:rPr>
              <a:t>Testing for Unit Root and Stationarity:</a:t>
            </a:r>
            <a:endParaRPr sz="1000">
              <a:solidFill>
                <a:schemeClr val="dk1"/>
              </a:solidFill>
              <a:latin typeface="Raleway"/>
              <a:ea typeface="Raleway"/>
              <a:cs typeface="Raleway"/>
              <a:sym typeface="Raleway"/>
            </a:endParaRPr>
          </a:p>
          <a:p>
            <a:pPr marL="914400" lvl="1" indent="-292100" algn="l" rtl="0">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We begin by assessing if the log returns are stationary. If a time series is non-stationary, it means its statistical properties—such as mean, variance, and autocovariance—change over time, which complicates analysis and forecasting.</a:t>
            </a:r>
            <a:endParaRPr sz="1000">
              <a:solidFill>
                <a:srgbClr val="000000"/>
              </a:solidFill>
              <a:latin typeface="Raleway"/>
              <a:ea typeface="Raleway"/>
              <a:cs typeface="Raleway"/>
              <a:sym typeface="Raleway"/>
            </a:endParaRPr>
          </a:p>
          <a:p>
            <a:pPr marL="914400" lvl="1" indent="-292100" algn="l" rtl="0">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The Augmented Dickey-Fuller (ADF) Test is key for assessing stationarity.</a:t>
            </a:r>
            <a:endParaRPr sz="1000">
              <a:solidFill>
                <a:srgbClr val="000000"/>
              </a:solidFill>
              <a:latin typeface="Raleway"/>
              <a:ea typeface="Raleway"/>
              <a:cs typeface="Raleway"/>
              <a:sym typeface="Raleway"/>
            </a:endParaRPr>
          </a:p>
          <a:p>
            <a:pPr marL="914400" lvl="1" indent="-292100" algn="l" rtl="0">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If the test statistic is more negative than the critical value, the null hypothesis (presence of a unit root) is rejected, meaning the series is stationary.</a:t>
            </a:r>
            <a:endParaRPr sz="1000">
              <a:solidFill>
                <a:srgbClr val="000000"/>
              </a:solidFill>
              <a:latin typeface="Raleway"/>
              <a:ea typeface="Raleway"/>
              <a:cs typeface="Raleway"/>
              <a:sym typeface="Raleway"/>
            </a:endParaRPr>
          </a:p>
          <a:p>
            <a:pPr marL="914400" lvl="1" indent="-292100" algn="l" rtl="0">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If stationarity is not achieved, differencing is applied to transform the series into a stationary one.</a:t>
            </a:r>
            <a:endParaRPr sz="1000">
              <a:solidFill>
                <a:srgbClr val="000000"/>
              </a:solidFill>
              <a:latin typeface="Raleway"/>
              <a:ea typeface="Raleway"/>
              <a:cs typeface="Raleway"/>
              <a:sym typeface="Raleway"/>
            </a:endParaRPr>
          </a:p>
          <a:p>
            <a:pPr marL="914400" lvl="1" indent="-292100" algn="l" rtl="0">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In each case the </a:t>
            </a:r>
            <a:r>
              <a:rPr lang="en-GB" sz="1000" b="1">
                <a:solidFill>
                  <a:srgbClr val="000000"/>
                </a:solidFill>
                <a:latin typeface="Raleway"/>
                <a:ea typeface="Raleway"/>
                <a:cs typeface="Raleway"/>
                <a:sym typeface="Raleway"/>
              </a:rPr>
              <a:t> null hypothesis of a unit root</a:t>
            </a:r>
            <a:r>
              <a:rPr lang="en-GB" sz="1000">
                <a:solidFill>
                  <a:srgbClr val="000000"/>
                </a:solidFill>
                <a:latin typeface="Raleway"/>
                <a:ea typeface="Raleway"/>
                <a:cs typeface="Raleway"/>
                <a:sym typeface="Raleway"/>
              </a:rPr>
              <a:t> for the log returns is </a:t>
            </a:r>
            <a:r>
              <a:rPr lang="en-GB" sz="1000" b="1">
                <a:solidFill>
                  <a:srgbClr val="000000"/>
                </a:solidFill>
                <a:latin typeface="Raleway"/>
                <a:ea typeface="Raleway"/>
                <a:cs typeface="Raleway"/>
                <a:sym typeface="Raleway"/>
              </a:rPr>
              <a:t>rejected</a:t>
            </a:r>
            <a:r>
              <a:rPr lang="en-GB" sz="1000">
                <a:solidFill>
                  <a:srgbClr val="000000"/>
                </a:solidFill>
                <a:latin typeface="Raleway"/>
                <a:ea typeface="Raleway"/>
                <a:cs typeface="Raleway"/>
                <a:sym typeface="Raleway"/>
              </a:rPr>
              <a:t> at the 5% significance level.</a:t>
            </a:r>
            <a:endParaRPr sz="1000">
              <a:solidFill>
                <a:srgbClr val="000000"/>
              </a:solidFill>
              <a:latin typeface="Raleway"/>
              <a:ea typeface="Raleway"/>
              <a:cs typeface="Raleway"/>
              <a:sym typeface="Raleway"/>
            </a:endParaRPr>
          </a:p>
        </p:txBody>
      </p:sp>
      <p:sp>
        <p:nvSpPr>
          <p:cNvPr id="342" name="Google Shape;342;p3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22</a:t>
            </a:fld>
            <a:endParaRPr/>
          </a:p>
        </p:txBody>
      </p:sp>
      <p:sp>
        <p:nvSpPr>
          <p:cNvPr id="343" name="Google Shape;343;p39"/>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Core Methodologies &amp; Modeling [3 / 19]</a:t>
            </a:r>
            <a:endParaRPr/>
          </a:p>
        </p:txBody>
      </p:sp>
      <p:pic>
        <p:nvPicPr>
          <p:cNvPr id="344" name="Google Shape;344;p39"/>
          <p:cNvPicPr preferRelativeResize="0"/>
          <p:nvPr/>
        </p:nvPicPr>
        <p:blipFill>
          <a:blip r:embed="rId3">
            <a:alphaModFix/>
          </a:blip>
          <a:stretch>
            <a:fillRect/>
          </a:stretch>
        </p:blipFill>
        <p:spPr>
          <a:xfrm>
            <a:off x="2607925" y="2911513"/>
            <a:ext cx="4286250" cy="18383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0"/>
          <p:cNvSpPr txBox="1">
            <a:spLocks noGrp="1"/>
          </p:cNvSpPr>
          <p:nvPr>
            <p:ph type="body" idx="1"/>
          </p:nvPr>
        </p:nvSpPr>
        <p:spPr>
          <a:xfrm>
            <a:off x="282500" y="535200"/>
            <a:ext cx="8253900" cy="47736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000" b="1">
                <a:solidFill>
                  <a:schemeClr val="dk1"/>
                </a:solidFill>
                <a:latin typeface="Raleway"/>
                <a:ea typeface="Raleway"/>
                <a:cs typeface="Raleway"/>
                <a:sym typeface="Raleway"/>
              </a:rPr>
              <a:t>b) 	Determining the order of the ARIMA</a:t>
            </a:r>
            <a:endParaRPr sz="1000">
              <a:solidFill>
                <a:schemeClr val="dk1"/>
              </a:solidFill>
              <a:latin typeface="Raleway"/>
              <a:ea typeface="Raleway"/>
              <a:cs typeface="Raleway"/>
              <a:sym typeface="Raleway"/>
            </a:endParaRPr>
          </a:p>
          <a:p>
            <a:pPr marL="914400" lvl="1" indent="-292100" algn="l" rtl="0">
              <a:spcBef>
                <a:spcPts val="120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After determining that no differencing is required, we then proceed with determining the order of the ARIMA to be fit.</a:t>
            </a:r>
            <a:endParaRPr sz="1000">
              <a:solidFill>
                <a:srgbClr val="000000"/>
              </a:solidFill>
              <a:latin typeface="Raleway"/>
              <a:ea typeface="Raleway"/>
              <a:cs typeface="Raleway"/>
              <a:sym typeface="Raleway"/>
            </a:endParaRPr>
          </a:p>
          <a:p>
            <a:pPr marL="914400" lvl="1" indent="-292100" algn="l" rtl="0">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We plot the </a:t>
            </a:r>
            <a:r>
              <a:rPr lang="en-GB" sz="1000" b="1">
                <a:solidFill>
                  <a:srgbClr val="000000"/>
                </a:solidFill>
                <a:latin typeface="Raleway"/>
                <a:ea typeface="Raleway"/>
                <a:cs typeface="Raleway"/>
                <a:sym typeface="Raleway"/>
              </a:rPr>
              <a:t>Autocorrelation Function (ACF)</a:t>
            </a:r>
            <a:r>
              <a:rPr lang="en-GB" sz="1000">
                <a:solidFill>
                  <a:srgbClr val="000000"/>
                </a:solidFill>
                <a:latin typeface="Raleway"/>
                <a:ea typeface="Raleway"/>
                <a:cs typeface="Raleway"/>
                <a:sym typeface="Raleway"/>
              </a:rPr>
              <a:t> to identify possible </a:t>
            </a:r>
            <a:r>
              <a:rPr lang="en-GB" sz="1000" b="1">
                <a:solidFill>
                  <a:srgbClr val="000000"/>
                </a:solidFill>
                <a:latin typeface="Raleway"/>
                <a:ea typeface="Raleway"/>
                <a:cs typeface="Raleway"/>
                <a:sym typeface="Raleway"/>
              </a:rPr>
              <a:t>MA (Moving Average)</a:t>
            </a:r>
            <a:r>
              <a:rPr lang="en-GB" sz="1000">
                <a:solidFill>
                  <a:srgbClr val="000000"/>
                </a:solidFill>
                <a:latin typeface="Raleway"/>
                <a:ea typeface="Raleway"/>
                <a:cs typeface="Raleway"/>
                <a:sym typeface="Raleway"/>
              </a:rPr>
              <a:t> and the </a:t>
            </a:r>
            <a:r>
              <a:rPr lang="en-GB" sz="1000" b="1">
                <a:solidFill>
                  <a:srgbClr val="000000"/>
                </a:solidFill>
                <a:latin typeface="Raleway"/>
                <a:ea typeface="Raleway"/>
                <a:cs typeface="Raleway"/>
                <a:sym typeface="Raleway"/>
              </a:rPr>
              <a:t>Partial Autocorrelation Function (PACF)</a:t>
            </a:r>
            <a:r>
              <a:rPr lang="en-GB" sz="1000">
                <a:solidFill>
                  <a:srgbClr val="000000"/>
                </a:solidFill>
                <a:latin typeface="Raleway"/>
                <a:ea typeface="Raleway"/>
                <a:cs typeface="Raleway"/>
                <a:sym typeface="Raleway"/>
              </a:rPr>
              <a:t> to identify possible </a:t>
            </a:r>
            <a:r>
              <a:rPr lang="en-GB" sz="1000" b="1">
                <a:solidFill>
                  <a:srgbClr val="000000"/>
                </a:solidFill>
                <a:latin typeface="Raleway"/>
                <a:ea typeface="Raleway"/>
                <a:cs typeface="Raleway"/>
                <a:sym typeface="Raleway"/>
              </a:rPr>
              <a:t>AR (AutoRegressive)</a:t>
            </a:r>
            <a:r>
              <a:rPr lang="en-GB" sz="1000">
                <a:solidFill>
                  <a:srgbClr val="000000"/>
                </a:solidFill>
                <a:latin typeface="Raleway"/>
                <a:ea typeface="Raleway"/>
                <a:cs typeface="Raleway"/>
                <a:sym typeface="Raleway"/>
              </a:rPr>
              <a:t> components.</a:t>
            </a:r>
            <a:endParaRPr sz="1000">
              <a:solidFill>
                <a:srgbClr val="000000"/>
              </a:solidFill>
              <a:latin typeface="Raleway"/>
              <a:ea typeface="Raleway"/>
              <a:cs typeface="Raleway"/>
              <a:sym typeface="Raleway"/>
            </a:endParaRPr>
          </a:p>
          <a:p>
            <a:pPr marL="914400" lvl="1" indent="-292100" algn="l" rtl="0">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Generally, we expect:</a:t>
            </a:r>
            <a:endParaRPr sz="1000">
              <a:solidFill>
                <a:srgbClr val="000000"/>
              </a:solidFill>
              <a:latin typeface="Raleway"/>
              <a:ea typeface="Raleway"/>
              <a:cs typeface="Raleway"/>
              <a:sym typeface="Raleway"/>
            </a:endParaRPr>
          </a:p>
          <a:p>
            <a:pPr marL="91440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914400" lvl="1" indent="-292100" algn="l" rtl="0">
              <a:spcBef>
                <a:spcPts val="120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Unfortunately, from the graphs (see next slide)  it is quite difficult to determine the order of the ARMA as whilst there a few lags that seem significant, they do not particularly stand-out.</a:t>
            </a: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a:solidFill>
                <a:srgbClr val="000000"/>
              </a:solidFill>
              <a:latin typeface="Raleway"/>
              <a:ea typeface="Raleway"/>
              <a:cs typeface="Raleway"/>
              <a:sym typeface="Raleway"/>
            </a:endParaRPr>
          </a:p>
        </p:txBody>
      </p:sp>
      <p:sp>
        <p:nvSpPr>
          <p:cNvPr id="350" name="Google Shape;350;p4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23</a:t>
            </a:fld>
            <a:endParaRPr/>
          </a:p>
        </p:txBody>
      </p:sp>
      <p:sp>
        <p:nvSpPr>
          <p:cNvPr id="351" name="Google Shape;351;p40"/>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Core Methodologies &amp; Modeling [4 / 19]</a:t>
            </a:r>
            <a:endParaRPr/>
          </a:p>
        </p:txBody>
      </p:sp>
      <p:pic>
        <p:nvPicPr>
          <p:cNvPr id="352" name="Google Shape;352;p40"/>
          <p:cNvPicPr preferRelativeResize="0"/>
          <p:nvPr/>
        </p:nvPicPr>
        <p:blipFill>
          <a:blip r:embed="rId3">
            <a:alphaModFix/>
          </a:blip>
          <a:stretch>
            <a:fillRect/>
          </a:stretch>
        </p:blipFill>
        <p:spPr>
          <a:xfrm>
            <a:off x="930975" y="1881323"/>
            <a:ext cx="7413224" cy="8263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1"/>
          <p:cNvSpPr txBox="1">
            <a:spLocks noGrp="1"/>
          </p:cNvSpPr>
          <p:nvPr>
            <p:ph type="body" idx="1"/>
          </p:nvPr>
        </p:nvSpPr>
        <p:spPr>
          <a:xfrm>
            <a:off x="282500" y="535200"/>
            <a:ext cx="8253900" cy="47736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000" b="1">
                <a:solidFill>
                  <a:schemeClr val="dk1"/>
                </a:solidFill>
                <a:latin typeface="Raleway"/>
                <a:ea typeface="Raleway"/>
                <a:cs typeface="Raleway"/>
                <a:sym typeface="Raleway"/>
              </a:rPr>
              <a:t>b) 	Determining the order of the ARIMA (continued)</a:t>
            </a:r>
            <a:endParaRPr sz="100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a:solidFill>
                <a:srgbClr val="000000"/>
              </a:solidFill>
              <a:latin typeface="Raleway"/>
              <a:ea typeface="Raleway"/>
              <a:cs typeface="Raleway"/>
              <a:sym typeface="Raleway"/>
            </a:endParaRPr>
          </a:p>
        </p:txBody>
      </p:sp>
      <p:sp>
        <p:nvSpPr>
          <p:cNvPr id="358" name="Google Shape;358;p4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24</a:t>
            </a:fld>
            <a:endParaRPr/>
          </a:p>
        </p:txBody>
      </p:sp>
      <p:sp>
        <p:nvSpPr>
          <p:cNvPr id="359" name="Google Shape;359;p41"/>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Core Methodologies &amp; Modeling [5 / 19]</a:t>
            </a:r>
            <a:endParaRPr/>
          </a:p>
        </p:txBody>
      </p:sp>
      <p:pic>
        <p:nvPicPr>
          <p:cNvPr id="360" name="Google Shape;360;p41"/>
          <p:cNvPicPr preferRelativeResize="0"/>
          <p:nvPr/>
        </p:nvPicPr>
        <p:blipFill>
          <a:blip r:embed="rId3">
            <a:alphaModFix/>
          </a:blip>
          <a:stretch>
            <a:fillRect/>
          </a:stretch>
        </p:blipFill>
        <p:spPr>
          <a:xfrm>
            <a:off x="1513939" y="1016613"/>
            <a:ext cx="6116124" cy="40513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2"/>
          <p:cNvSpPr txBox="1">
            <a:spLocks noGrp="1"/>
          </p:cNvSpPr>
          <p:nvPr>
            <p:ph type="body" idx="1"/>
          </p:nvPr>
        </p:nvSpPr>
        <p:spPr>
          <a:xfrm>
            <a:off x="309150" y="322000"/>
            <a:ext cx="8253900" cy="1015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000" b="1">
                <a:solidFill>
                  <a:schemeClr val="dk1"/>
                </a:solidFill>
                <a:latin typeface="Raleway"/>
                <a:ea typeface="Raleway"/>
                <a:cs typeface="Raleway"/>
                <a:sym typeface="Raleway"/>
              </a:rPr>
              <a:t>b) 	Determining the order of the ARIMA (continued)</a:t>
            </a:r>
            <a:endParaRPr sz="1000">
              <a:solidFill>
                <a:srgbClr val="000000"/>
              </a:solidFill>
              <a:latin typeface="Raleway"/>
              <a:ea typeface="Raleway"/>
              <a:cs typeface="Raleway"/>
              <a:sym typeface="Raleway"/>
            </a:endParaRPr>
          </a:p>
          <a:p>
            <a:pPr marL="914400" lvl="1" indent="-292100" algn="l" rtl="0">
              <a:spcBef>
                <a:spcPts val="120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The </a:t>
            </a:r>
            <a:r>
              <a:rPr lang="en-GB" sz="1000" b="1">
                <a:solidFill>
                  <a:srgbClr val="000000"/>
                </a:solidFill>
                <a:latin typeface="Raleway"/>
                <a:ea typeface="Raleway"/>
                <a:cs typeface="Raleway"/>
                <a:sym typeface="Raleway"/>
              </a:rPr>
              <a:t>AutoArima</a:t>
            </a:r>
            <a:r>
              <a:rPr lang="en-GB" sz="1000">
                <a:solidFill>
                  <a:srgbClr val="000000"/>
                </a:solidFill>
                <a:latin typeface="Raleway"/>
                <a:ea typeface="Raleway"/>
                <a:cs typeface="Raleway"/>
                <a:sym typeface="Raleway"/>
              </a:rPr>
              <a:t> from the </a:t>
            </a:r>
            <a:r>
              <a:rPr lang="en-GB" sz="1000" b="1">
                <a:solidFill>
                  <a:srgbClr val="000000"/>
                </a:solidFill>
                <a:latin typeface="Raleway"/>
                <a:ea typeface="Raleway"/>
                <a:cs typeface="Raleway"/>
                <a:sym typeface="Raleway"/>
              </a:rPr>
              <a:t>pdarima</a:t>
            </a:r>
            <a:r>
              <a:rPr lang="en-GB" sz="1000">
                <a:solidFill>
                  <a:srgbClr val="000000"/>
                </a:solidFill>
                <a:latin typeface="Raleway"/>
                <a:ea typeface="Raleway"/>
                <a:cs typeface="Raleway"/>
                <a:sym typeface="Raleway"/>
              </a:rPr>
              <a:t> library to determine a starting ARIMA model.</a:t>
            </a:r>
            <a:endParaRPr sz="1000">
              <a:solidFill>
                <a:srgbClr val="000000"/>
              </a:solidFill>
              <a:latin typeface="Raleway"/>
              <a:ea typeface="Raleway"/>
              <a:cs typeface="Raleway"/>
              <a:sym typeface="Raleway"/>
            </a:endParaRPr>
          </a:p>
          <a:p>
            <a:pPr marL="914400" lvl="1" indent="-292100" algn="l" rtl="0">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To note that before fitting the ARIMA ,odels, we have split the data into train (80% of the data) and test (remaining 20%).</a:t>
            </a:r>
            <a:endParaRPr sz="1000">
              <a:solidFill>
                <a:srgbClr val="000000"/>
              </a:solidFill>
              <a:latin typeface="Raleway"/>
              <a:ea typeface="Raleway"/>
              <a:cs typeface="Raleway"/>
              <a:sym typeface="Raleway"/>
            </a:endParaRPr>
          </a:p>
          <a:p>
            <a:pPr marL="914400" lvl="1" indent="-292100" algn="l" rtl="0">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Testing on the test dataset assesses the model's ability to generalise and forecast future values. This prevents overfitting, where the model performs well on training data but fails on unseen data.</a:t>
            </a:r>
            <a:endParaRPr sz="1000">
              <a:solidFill>
                <a:srgbClr val="000000"/>
              </a:solidFill>
              <a:latin typeface="Raleway"/>
              <a:ea typeface="Raleway"/>
              <a:cs typeface="Raleway"/>
              <a:sym typeface="Raleway"/>
            </a:endParaRPr>
          </a:p>
          <a:p>
            <a:pPr marL="914400" lvl="1" indent="-292100" algn="l" rtl="0">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This yields an  </a:t>
            </a:r>
            <a:r>
              <a:rPr lang="en-GB" sz="1000" b="1">
                <a:solidFill>
                  <a:srgbClr val="000000"/>
                </a:solidFill>
                <a:latin typeface="Raleway"/>
                <a:ea typeface="Raleway"/>
                <a:cs typeface="Raleway"/>
                <a:sym typeface="Raleway"/>
              </a:rPr>
              <a:t>ARIMA (2,0,0)</a:t>
            </a:r>
            <a:r>
              <a:rPr lang="en-GB" sz="1000">
                <a:solidFill>
                  <a:srgbClr val="000000"/>
                </a:solidFill>
                <a:latin typeface="Raleway"/>
                <a:ea typeface="Raleway"/>
                <a:cs typeface="Raleway"/>
                <a:sym typeface="Raleway"/>
              </a:rPr>
              <a:t> for </a:t>
            </a:r>
            <a:r>
              <a:rPr lang="en-GB" sz="1000" b="1">
                <a:solidFill>
                  <a:srgbClr val="000000"/>
                </a:solidFill>
                <a:latin typeface="Raleway"/>
                <a:ea typeface="Raleway"/>
                <a:cs typeface="Raleway"/>
                <a:sym typeface="Raleway"/>
              </a:rPr>
              <a:t>NVDA</a:t>
            </a:r>
            <a:r>
              <a:rPr lang="en-GB" sz="1000">
                <a:solidFill>
                  <a:srgbClr val="000000"/>
                </a:solidFill>
                <a:latin typeface="Raleway"/>
                <a:ea typeface="Raleway"/>
                <a:cs typeface="Raleway"/>
                <a:sym typeface="Raleway"/>
              </a:rPr>
              <a:t> and an </a:t>
            </a:r>
            <a:r>
              <a:rPr lang="en-GB" sz="1000" b="1">
                <a:solidFill>
                  <a:srgbClr val="000000"/>
                </a:solidFill>
                <a:latin typeface="Raleway"/>
                <a:ea typeface="Raleway"/>
                <a:cs typeface="Raleway"/>
                <a:sym typeface="Raleway"/>
              </a:rPr>
              <a:t>ARIMA (0.0,1)</a:t>
            </a:r>
            <a:r>
              <a:rPr lang="en-GB" sz="1000">
                <a:solidFill>
                  <a:srgbClr val="000000"/>
                </a:solidFill>
                <a:latin typeface="Raleway"/>
                <a:ea typeface="Raleway"/>
                <a:cs typeface="Raleway"/>
                <a:sym typeface="Raleway"/>
              </a:rPr>
              <a:t> model for </a:t>
            </a:r>
            <a:r>
              <a:rPr lang="en-GB" sz="1000" b="1">
                <a:solidFill>
                  <a:srgbClr val="000000"/>
                </a:solidFill>
                <a:latin typeface="Raleway"/>
                <a:ea typeface="Raleway"/>
                <a:cs typeface="Raleway"/>
                <a:sym typeface="Raleway"/>
              </a:rPr>
              <a:t>AAPL</a:t>
            </a:r>
            <a:r>
              <a:rPr lang="en-GB" sz="1000">
                <a:solidFill>
                  <a:srgbClr val="000000"/>
                </a:solidFill>
                <a:latin typeface="Raleway"/>
                <a:ea typeface="Raleway"/>
                <a:cs typeface="Raleway"/>
                <a:sym typeface="Raleway"/>
              </a:rPr>
              <a:t>.</a:t>
            </a:r>
            <a:endParaRPr sz="1000">
              <a:solidFill>
                <a:srgbClr val="000000"/>
              </a:solidFill>
              <a:latin typeface="Raleway"/>
              <a:ea typeface="Raleway"/>
              <a:cs typeface="Raleway"/>
              <a:sym typeface="Raleway"/>
            </a:endParaRPr>
          </a:p>
          <a:p>
            <a:pPr marL="914400" lvl="0" indent="0" algn="l" rtl="0">
              <a:spcBef>
                <a:spcPts val="1200"/>
              </a:spcBef>
              <a:spcAft>
                <a:spcPts val="0"/>
              </a:spcAft>
              <a:buNone/>
            </a:pPr>
            <a:endParaRPr sz="100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a:solidFill>
                <a:srgbClr val="000000"/>
              </a:solidFill>
              <a:latin typeface="Raleway"/>
              <a:ea typeface="Raleway"/>
              <a:cs typeface="Raleway"/>
              <a:sym typeface="Raleway"/>
            </a:endParaRPr>
          </a:p>
        </p:txBody>
      </p:sp>
      <p:sp>
        <p:nvSpPr>
          <p:cNvPr id="366" name="Google Shape;366;p4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25</a:t>
            </a:fld>
            <a:endParaRPr/>
          </a:p>
        </p:txBody>
      </p:sp>
      <p:sp>
        <p:nvSpPr>
          <p:cNvPr id="367" name="Google Shape;367;p42"/>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Core Methodologies &amp; Modeling [6 / 19]</a:t>
            </a:r>
            <a:endParaRPr/>
          </a:p>
        </p:txBody>
      </p:sp>
      <p:pic>
        <p:nvPicPr>
          <p:cNvPr id="368" name="Google Shape;368;p42"/>
          <p:cNvPicPr preferRelativeResize="0"/>
          <p:nvPr/>
        </p:nvPicPr>
        <p:blipFill>
          <a:blip r:embed="rId3">
            <a:alphaModFix/>
          </a:blip>
          <a:stretch>
            <a:fillRect/>
          </a:stretch>
        </p:blipFill>
        <p:spPr>
          <a:xfrm>
            <a:off x="1013825" y="2058763"/>
            <a:ext cx="7549226" cy="2500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3"/>
          <p:cNvSpPr txBox="1">
            <a:spLocks noGrp="1"/>
          </p:cNvSpPr>
          <p:nvPr>
            <p:ph type="body" idx="1"/>
          </p:nvPr>
        </p:nvSpPr>
        <p:spPr>
          <a:xfrm>
            <a:off x="309150" y="322000"/>
            <a:ext cx="8253900" cy="45870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000" b="1">
                <a:solidFill>
                  <a:schemeClr val="dk1"/>
                </a:solidFill>
                <a:latin typeface="Raleway"/>
                <a:ea typeface="Raleway"/>
                <a:cs typeface="Raleway"/>
                <a:sym typeface="Raleway"/>
              </a:rPr>
              <a:t>b) 	Determining the order of the ARIMA (continued)</a:t>
            </a:r>
            <a:endParaRPr sz="1000" b="1">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Key Observations:</a:t>
            </a:r>
            <a:endParaRPr sz="1000" b="1">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NVDA (ARIMA(2, 0, 0)):</a:t>
            </a:r>
            <a:endParaRPr sz="1000" b="1">
              <a:solidFill>
                <a:srgbClr val="000000"/>
              </a:solidFill>
              <a:latin typeface="Raleway"/>
              <a:ea typeface="Raleway"/>
              <a:cs typeface="Raleway"/>
              <a:sym typeface="Raleway"/>
            </a:endParaRPr>
          </a:p>
          <a:p>
            <a:pPr marL="457200" lvl="0" indent="-292100" algn="l" rtl="0">
              <a:spcBef>
                <a:spcPts val="120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Significant term: </a:t>
            </a:r>
            <a:r>
              <a:rPr lang="en-GB" sz="1000" b="1">
                <a:solidFill>
                  <a:srgbClr val="000000"/>
                </a:solidFill>
                <a:latin typeface="Raleway"/>
                <a:ea typeface="Raleway"/>
                <a:cs typeface="Raleway"/>
                <a:sym typeface="Raleway"/>
              </a:rPr>
              <a:t>AR.L1</a:t>
            </a:r>
            <a:r>
              <a:rPr lang="en-GB" sz="1000">
                <a:solidFill>
                  <a:srgbClr val="000000"/>
                </a:solidFill>
                <a:latin typeface="Raleway"/>
                <a:ea typeface="Raleway"/>
                <a:cs typeface="Raleway"/>
                <a:sym typeface="Raleway"/>
              </a:rPr>
              <a:t>; </a:t>
            </a:r>
            <a:r>
              <a:rPr lang="en-GB" sz="1000" b="1">
                <a:solidFill>
                  <a:srgbClr val="000000"/>
                </a:solidFill>
                <a:latin typeface="Raleway"/>
                <a:ea typeface="Raleway"/>
                <a:cs typeface="Raleway"/>
                <a:sym typeface="Raleway"/>
              </a:rPr>
              <a:t>AR.L2</a:t>
            </a:r>
            <a:r>
              <a:rPr lang="en-GB" sz="1000">
                <a:solidFill>
                  <a:srgbClr val="000000"/>
                </a:solidFill>
                <a:latin typeface="Raleway"/>
                <a:ea typeface="Raleway"/>
                <a:cs typeface="Raleway"/>
                <a:sym typeface="Raleway"/>
              </a:rPr>
              <a:t> is not significant.</a:t>
            </a:r>
            <a:endParaRPr sz="1000">
              <a:solidFill>
                <a:srgbClr val="000000"/>
              </a:solidFill>
              <a:latin typeface="Raleway"/>
              <a:ea typeface="Raleway"/>
              <a:cs typeface="Raleway"/>
              <a:sym typeface="Raleway"/>
            </a:endParaRPr>
          </a:p>
          <a:p>
            <a:pPr marL="457200" lvl="0" indent="-292100" algn="l" rtl="0">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Constant term suggests a small but significant mean return.</a:t>
            </a:r>
            <a:endParaRPr sz="1000">
              <a:solidFill>
                <a:srgbClr val="000000"/>
              </a:solidFill>
              <a:latin typeface="Raleway"/>
              <a:ea typeface="Raleway"/>
              <a:cs typeface="Raleway"/>
              <a:sym typeface="Raleway"/>
            </a:endParaRPr>
          </a:p>
          <a:p>
            <a:pPr marL="457200" lvl="0" indent="-292100" algn="l" rtl="0">
              <a:spcBef>
                <a:spcPts val="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Residual diagnostics indicate </a:t>
            </a:r>
            <a:r>
              <a:rPr lang="en-GB" sz="1000" b="1">
                <a:solidFill>
                  <a:srgbClr val="000000"/>
                </a:solidFill>
                <a:latin typeface="Raleway"/>
                <a:ea typeface="Raleway"/>
                <a:cs typeface="Raleway"/>
                <a:sym typeface="Raleway"/>
              </a:rPr>
              <a:t>non-normality</a:t>
            </a:r>
            <a:r>
              <a:rPr lang="en-GB" sz="1000">
                <a:solidFill>
                  <a:srgbClr val="000000"/>
                </a:solidFill>
                <a:latin typeface="Raleway"/>
                <a:ea typeface="Raleway"/>
                <a:cs typeface="Raleway"/>
                <a:sym typeface="Raleway"/>
              </a:rPr>
              <a:t> and </a:t>
            </a:r>
            <a:r>
              <a:rPr lang="en-GB" sz="1000" b="1">
                <a:solidFill>
                  <a:srgbClr val="000000"/>
                </a:solidFill>
                <a:latin typeface="Raleway"/>
                <a:ea typeface="Raleway"/>
                <a:cs typeface="Raleway"/>
                <a:sym typeface="Raleway"/>
              </a:rPr>
              <a:t>heteroskedasticity</a:t>
            </a:r>
            <a:r>
              <a:rPr lang="en-GB" sz="1000">
                <a:solidFill>
                  <a:srgbClr val="000000"/>
                </a:solidFill>
                <a:latin typeface="Raleway"/>
                <a:ea typeface="Raleway"/>
                <a:cs typeface="Raleway"/>
                <a:sym typeface="Raleway"/>
              </a:rPr>
              <a:t>.</a:t>
            </a:r>
            <a:endParaRPr sz="1000">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AAPL (ARIMA(0, 0, 1)):</a:t>
            </a:r>
            <a:endParaRPr sz="1000" b="1">
              <a:solidFill>
                <a:srgbClr val="000000"/>
              </a:solidFill>
              <a:latin typeface="Raleway"/>
              <a:ea typeface="Raleway"/>
              <a:cs typeface="Raleway"/>
              <a:sym typeface="Raleway"/>
            </a:endParaRPr>
          </a:p>
          <a:p>
            <a:pPr marL="457200" lvl="0" indent="-292100" algn="l" rtl="0">
              <a:spcBef>
                <a:spcPts val="120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Significant term: </a:t>
            </a:r>
            <a:r>
              <a:rPr lang="en-GB" sz="1000" b="1">
                <a:solidFill>
                  <a:srgbClr val="000000"/>
                </a:solidFill>
                <a:latin typeface="Raleway"/>
                <a:ea typeface="Raleway"/>
                <a:cs typeface="Raleway"/>
                <a:sym typeface="Raleway"/>
              </a:rPr>
              <a:t>MA.L1</a:t>
            </a:r>
            <a:r>
              <a:rPr lang="en-GB" sz="1000">
                <a:solidFill>
                  <a:srgbClr val="000000"/>
                </a:solidFill>
                <a:latin typeface="Raleway"/>
                <a:ea typeface="Raleway"/>
                <a:cs typeface="Raleway"/>
                <a:sym typeface="Raleway"/>
              </a:rPr>
              <a:t>.</a:t>
            </a:r>
            <a:endParaRPr sz="1000">
              <a:solidFill>
                <a:srgbClr val="000000"/>
              </a:solidFill>
              <a:latin typeface="Raleway"/>
              <a:ea typeface="Raleway"/>
              <a:cs typeface="Raleway"/>
              <a:sym typeface="Raleway"/>
            </a:endParaRPr>
          </a:p>
          <a:p>
            <a:pPr marL="457200" lvl="0" indent="-292100" algn="l" rtl="0">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Constant term is significant.</a:t>
            </a:r>
            <a:endParaRPr sz="1000">
              <a:solidFill>
                <a:srgbClr val="000000"/>
              </a:solidFill>
              <a:latin typeface="Raleway"/>
              <a:ea typeface="Raleway"/>
              <a:cs typeface="Raleway"/>
              <a:sym typeface="Raleway"/>
            </a:endParaRPr>
          </a:p>
          <a:p>
            <a:pPr marL="457200" lvl="0" indent="-292100" algn="l" rtl="0">
              <a:spcBef>
                <a:spcPts val="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Similar issues with </a:t>
            </a:r>
            <a:r>
              <a:rPr lang="en-GB" sz="1000" b="1">
                <a:solidFill>
                  <a:srgbClr val="000000"/>
                </a:solidFill>
                <a:latin typeface="Raleway"/>
                <a:ea typeface="Raleway"/>
                <a:cs typeface="Raleway"/>
                <a:sym typeface="Raleway"/>
              </a:rPr>
              <a:t>non-normality</a:t>
            </a:r>
            <a:r>
              <a:rPr lang="en-GB" sz="1000">
                <a:solidFill>
                  <a:srgbClr val="000000"/>
                </a:solidFill>
                <a:latin typeface="Raleway"/>
                <a:ea typeface="Raleway"/>
                <a:cs typeface="Raleway"/>
                <a:sym typeface="Raleway"/>
              </a:rPr>
              <a:t> and </a:t>
            </a:r>
            <a:r>
              <a:rPr lang="en-GB" sz="1000" b="1">
                <a:solidFill>
                  <a:srgbClr val="000000"/>
                </a:solidFill>
                <a:latin typeface="Raleway"/>
                <a:ea typeface="Raleway"/>
                <a:cs typeface="Raleway"/>
                <a:sym typeface="Raleway"/>
              </a:rPr>
              <a:t>heteroskedasticity</a:t>
            </a:r>
            <a:r>
              <a:rPr lang="en-GB" sz="1000">
                <a:solidFill>
                  <a:srgbClr val="000000"/>
                </a:solidFill>
                <a:latin typeface="Raleway"/>
                <a:ea typeface="Raleway"/>
                <a:cs typeface="Raleway"/>
                <a:sym typeface="Raleway"/>
              </a:rPr>
              <a:t> in residuals.</a:t>
            </a:r>
            <a:endParaRPr sz="1000">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Residual Variance (σ²):</a:t>
            </a:r>
            <a:endParaRPr sz="1000" b="1">
              <a:solidFill>
                <a:srgbClr val="000000"/>
              </a:solidFill>
              <a:latin typeface="Raleway"/>
              <a:ea typeface="Raleway"/>
              <a:cs typeface="Raleway"/>
              <a:sym typeface="Raleway"/>
            </a:endParaRPr>
          </a:p>
          <a:p>
            <a:pPr marL="457200" lvl="0" indent="-292100" algn="l" rtl="0">
              <a:spcBef>
                <a:spcPts val="120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Both models have low residual variance, suggesting reasonable fit.</a:t>
            </a:r>
            <a:endParaRPr sz="1000">
              <a:solidFill>
                <a:srgbClr val="000000"/>
              </a:solidFill>
              <a:latin typeface="Raleway"/>
              <a:ea typeface="Raleway"/>
              <a:cs typeface="Raleway"/>
              <a:sym typeface="Raleway"/>
            </a:endParaRPr>
          </a:p>
          <a:p>
            <a:pPr marL="457200" lvl="0" indent="-292100" algn="l" rtl="0">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Refinement needed to address residual diagnostics and ensure robustness.</a:t>
            </a:r>
            <a:endParaRPr sz="1000">
              <a:solidFill>
                <a:srgbClr val="000000"/>
              </a:solidFill>
              <a:latin typeface="Raleway"/>
              <a:ea typeface="Raleway"/>
              <a:cs typeface="Raleway"/>
              <a:sym typeface="Raleway"/>
            </a:endParaRPr>
          </a:p>
          <a:p>
            <a:pPr marL="0" lvl="0" indent="0" algn="l" rtl="0">
              <a:spcBef>
                <a:spcPts val="1200"/>
              </a:spcBef>
              <a:spcAft>
                <a:spcPts val="0"/>
              </a:spcAft>
              <a:buNone/>
            </a:pPr>
            <a:r>
              <a:rPr lang="en-GB" sz="1000">
                <a:solidFill>
                  <a:srgbClr val="000000"/>
                </a:solidFill>
                <a:latin typeface="Raleway"/>
                <a:ea typeface="Raleway"/>
                <a:cs typeface="Raleway"/>
                <a:sym typeface="Raleway"/>
              </a:rPr>
              <a:t>Given that the second AR term is not significant for NVDA, we consider simplifying the model by removing the insignificant term and see whether it improves model performance or keeps it similar while simplifying the model structure.</a:t>
            </a:r>
            <a:endParaRPr sz="100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a:solidFill>
                <a:srgbClr val="000000"/>
              </a:solidFill>
              <a:latin typeface="Raleway"/>
              <a:ea typeface="Raleway"/>
              <a:cs typeface="Raleway"/>
              <a:sym typeface="Raleway"/>
            </a:endParaRPr>
          </a:p>
        </p:txBody>
      </p:sp>
      <p:sp>
        <p:nvSpPr>
          <p:cNvPr id="374" name="Google Shape;374;p4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26</a:t>
            </a:fld>
            <a:endParaRPr/>
          </a:p>
        </p:txBody>
      </p:sp>
      <p:sp>
        <p:nvSpPr>
          <p:cNvPr id="375" name="Google Shape;375;p43"/>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Core Methodologies &amp; Modeling [7 / 19]</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4"/>
          <p:cNvSpPr txBox="1">
            <a:spLocks noGrp="1"/>
          </p:cNvSpPr>
          <p:nvPr>
            <p:ph type="body" idx="1"/>
          </p:nvPr>
        </p:nvSpPr>
        <p:spPr>
          <a:xfrm>
            <a:off x="309150" y="322000"/>
            <a:ext cx="8253900" cy="16155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000" b="1">
                <a:solidFill>
                  <a:schemeClr val="dk1"/>
                </a:solidFill>
                <a:latin typeface="Raleway"/>
                <a:ea typeface="Raleway"/>
                <a:cs typeface="Raleway"/>
                <a:sym typeface="Raleway"/>
              </a:rPr>
              <a:t>b) 	Determining the order of the ARIMA (continued)</a:t>
            </a:r>
            <a:endParaRPr sz="1000" b="1">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Key Observations:</a:t>
            </a:r>
            <a:endParaRPr sz="1000" b="1">
              <a:solidFill>
                <a:srgbClr val="000000"/>
              </a:solidFill>
              <a:latin typeface="Raleway"/>
              <a:ea typeface="Raleway"/>
              <a:cs typeface="Raleway"/>
              <a:sym typeface="Raleway"/>
            </a:endParaRPr>
          </a:p>
          <a:p>
            <a:pPr marL="457200" lvl="0" indent="-292100" algn="l" rtl="0">
              <a:spcBef>
                <a:spcPts val="120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Removing the insignificant term decreases the maximum log-likelihood. The AIC registers very little change while the BIC becomes more negative (better) - this is because the BIC tends to favour more parsimonious models (i.e. ones with less parameters) to a greater extent than the AIC.</a:t>
            </a: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1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a:solidFill>
                <a:srgbClr val="000000"/>
              </a:solidFill>
              <a:latin typeface="Raleway"/>
              <a:ea typeface="Raleway"/>
              <a:cs typeface="Raleway"/>
              <a:sym typeface="Raleway"/>
            </a:endParaRPr>
          </a:p>
        </p:txBody>
      </p:sp>
      <p:sp>
        <p:nvSpPr>
          <p:cNvPr id="381" name="Google Shape;381;p4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27</a:t>
            </a:fld>
            <a:endParaRPr/>
          </a:p>
        </p:txBody>
      </p:sp>
      <p:sp>
        <p:nvSpPr>
          <p:cNvPr id="382" name="Google Shape;382;p44"/>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Core Methodologies &amp; Modeling [8 / 19]</a:t>
            </a:r>
            <a:endParaRPr/>
          </a:p>
        </p:txBody>
      </p:sp>
      <p:pic>
        <p:nvPicPr>
          <p:cNvPr id="383" name="Google Shape;383;p44"/>
          <p:cNvPicPr preferRelativeResize="0"/>
          <p:nvPr/>
        </p:nvPicPr>
        <p:blipFill>
          <a:blip r:embed="rId3">
            <a:alphaModFix/>
          </a:blip>
          <a:stretch>
            <a:fillRect/>
          </a:stretch>
        </p:blipFill>
        <p:spPr>
          <a:xfrm>
            <a:off x="3754950" y="2038723"/>
            <a:ext cx="5223462" cy="2337250"/>
          </a:xfrm>
          <a:prstGeom prst="rect">
            <a:avLst/>
          </a:prstGeom>
          <a:noFill/>
          <a:ln>
            <a:noFill/>
          </a:ln>
        </p:spPr>
      </p:pic>
      <p:sp>
        <p:nvSpPr>
          <p:cNvPr id="384" name="Google Shape;384;p44"/>
          <p:cNvSpPr txBox="1"/>
          <p:nvPr/>
        </p:nvSpPr>
        <p:spPr>
          <a:xfrm>
            <a:off x="455725" y="1937500"/>
            <a:ext cx="3198000" cy="323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GB" sz="1000">
                <a:latin typeface="Raleway"/>
                <a:ea typeface="Raleway"/>
                <a:cs typeface="Raleway"/>
                <a:sym typeface="Raleway"/>
              </a:rPr>
              <a:t>The </a:t>
            </a:r>
            <a:r>
              <a:rPr lang="en-GB" sz="1000" b="1">
                <a:latin typeface="Raleway"/>
                <a:ea typeface="Raleway"/>
                <a:cs typeface="Raleway"/>
                <a:sym typeface="Raleway"/>
              </a:rPr>
              <a:t>AIC (Akaike Information Criterion)</a:t>
            </a:r>
            <a:r>
              <a:rPr lang="en-GB" sz="1000">
                <a:latin typeface="Raleway"/>
                <a:ea typeface="Raleway"/>
                <a:cs typeface="Raleway"/>
                <a:sym typeface="Raleway"/>
              </a:rPr>
              <a:t> and </a:t>
            </a:r>
            <a:r>
              <a:rPr lang="en-GB" sz="1000" b="1">
                <a:latin typeface="Raleway"/>
                <a:ea typeface="Raleway"/>
                <a:cs typeface="Raleway"/>
                <a:sym typeface="Raleway"/>
              </a:rPr>
              <a:t>BIC (Bayesian Information Criterion)</a:t>
            </a:r>
            <a:r>
              <a:rPr lang="en-GB" sz="1000">
                <a:latin typeface="Raleway"/>
                <a:ea typeface="Raleway"/>
                <a:cs typeface="Raleway"/>
                <a:sym typeface="Raleway"/>
              </a:rPr>
              <a:t> are used to evaluate and compare statistical models:</a:t>
            </a:r>
            <a:endParaRPr sz="1000">
              <a:latin typeface="Raleway"/>
              <a:ea typeface="Raleway"/>
              <a:cs typeface="Raleway"/>
              <a:sym typeface="Raleway"/>
            </a:endParaRPr>
          </a:p>
          <a:p>
            <a:pPr marL="457200" lvl="0" indent="-292100" algn="l" rtl="0">
              <a:lnSpc>
                <a:spcPct val="115000"/>
              </a:lnSpc>
              <a:spcBef>
                <a:spcPts val="1200"/>
              </a:spcBef>
              <a:spcAft>
                <a:spcPts val="0"/>
              </a:spcAft>
              <a:buSzPts val="1000"/>
              <a:buChar char="●"/>
            </a:pPr>
            <a:r>
              <a:rPr lang="en-GB" sz="1000" b="1">
                <a:latin typeface="Raleway"/>
                <a:ea typeface="Raleway"/>
                <a:cs typeface="Raleway"/>
                <a:sym typeface="Raleway"/>
              </a:rPr>
              <a:t>AIC:</a:t>
            </a:r>
            <a:r>
              <a:rPr lang="en-GB" sz="1000">
                <a:latin typeface="Raleway"/>
                <a:ea typeface="Raleway"/>
                <a:cs typeface="Raleway"/>
                <a:sym typeface="Raleway"/>
              </a:rPr>
              <a:t> Measures the goodness of fit of a model while penalizing for complexity (number of parameters). Lower AIC values indicate a better balance between fit and simplicity.</a:t>
            </a:r>
            <a:endParaRPr sz="1000">
              <a:latin typeface="Raleway"/>
              <a:ea typeface="Raleway"/>
              <a:cs typeface="Raleway"/>
              <a:sym typeface="Raleway"/>
            </a:endParaRPr>
          </a:p>
          <a:p>
            <a:pPr marL="457200" lvl="0" indent="-292100" algn="l" rtl="0">
              <a:lnSpc>
                <a:spcPct val="115000"/>
              </a:lnSpc>
              <a:spcBef>
                <a:spcPts val="0"/>
              </a:spcBef>
              <a:spcAft>
                <a:spcPts val="0"/>
              </a:spcAft>
              <a:buSzPts val="1000"/>
              <a:buChar char="●"/>
            </a:pPr>
            <a:r>
              <a:rPr lang="en-GB" sz="1000" b="1">
                <a:latin typeface="Raleway"/>
                <a:ea typeface="Raleway"/>
                <a:cs typeface="Raleway"/>
                <a:sym typeface="Raleway"/>
              </a:rPr>
              <a:t>BIC:</a:t>
            </a:r>
            <a:r>
              <a:rPr lang="en-GB" sz="1000">
                <a:latin typeface="Raleway"/>
                <a:ea typeface="Raleway"/>
                <a:cs typeface="Raleway"/>
                <a:sym typeface="Raleway"/>
              </a:rPr>
              <a:t> Similar to AIC but imposes a harsher penalty for models with more parameters, favoring simpler models as the sample size increases.</a:t>
            </a:r>
            <a:endParaRPr sz="1200">
              <a:solidFill>
                <a:schemeClr val="accent1"/>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88"/>
        <p:cNvGrpSpPr/>
        <p:nvPr/>
      </p:nvGrpSpPr>
      <p:grpSpPr>
        <a:xfrm>
          <a:off x="0" y="0"/>
          <a:ext cx="0" cy="0"/>
          <a:chOff x="0" y="0"/>
          <a:chExt cx="0" cy="0"/>
        </a:xfrm>
      </p:grpSpPr>
      <p:sp>
        <p:nvSpPr>
          <p:cNvPr id="389" name="Google Shape;389;p4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28</a:t>
            </a:fld>
            <a:endParaRPr/>
          </a:p>
        </p:txBody>
      </p:sp>
      <p:sp>
        <p:nvSpPr>
          <p:cNvPr id="390" name="Google Shape;390;p45"/>
          <p:cNvSpPr txBox="1"/>
          <p:nvPr/>
        </p:nvSpPr>
        <p:spPr>
          <a:xfrm>
            <a:off x="1533750" y="993450"/>
            <a:ext cx="5611200" cy="2956800"/>
          </a:xfrm>
          <a:prstGeom prst="rect">
            <a:avLst/>
          </a:prstGeom>
          <a:noFill/>
          <a:ln>
            <a:noFill/>
          </a:ln>
        </p:spPr>
        <p:txBody>
          <a:bodyPr spcFirstLastPara="1" wrap="square" lIns="91425" tIns="91425" rIns="91425" bIns="91425" anchor="ctr" anchorCtr="0">
            <a:noAutofit/>
          </a:bodyPr>
          <a:lstStyle/>
          <a:p>
            <a:pPr marL="457200" lvl="0" indent="0" algn="l" rtl="0">
              <a:spcBef>
                <a:spcPts val="0"/>
              </a:spcBef>
              <a:spcAft>
                <a:spcPts val="0"/>
              </a:spcAft>
              <a:buNone/>
            </a:pPr>
            <a:endParaRPr sz="1300">
              <a:solidFill>
                <a:srgbClr val="FFFFFF"/>
              </a:solidFill>
              <a:latin typeface="Raleway"/>
              <a:ea typeface="Raleway"/>
              <a:cs typeface="Raleway"/>
              <a:sym typeface="Raleway"/>
            </a:endParaRPr>
          </a:p>
          <a:p>
            <a:pPr marL="457200" lvl="0" indent="-361950" algn="l" rtl="0">
              <a:spcBef>
                <a:spcPts val="0"/>
              </a:spcBef>
              <a:spcAft>
                <a:spcPts val="0"/>
              </a:spcAft>
              <a:buClr>
                <a:schemeClr val="lt1"/>
              </a:buClr>
              <a:buSzPts val="2100"/>
              <a:buFont typeface="Raleway"/>
              <a:buAutoNum type="arabicPeriod"/>
            </a:pPr>
            <a:r>
              <a:rPr lang="en-GB" sz="2100" b="1">
                <a:solidFill>
                  <a:schemeClr val="lt1"/>
                </a:solidFill>
                <a:latin typeface="Raleway"/>
                <a:ea typeface="Raleway"/>
                <a:cs typeface="Raleway"/>
                <a:sym typeface="Raleway"/>
              </a:rPr>
              <a:t>Core Methodologies &amp; Modeling: </a:t>
            </a:r>
            <a:endParaRPr sz="2100" b="1">
              <a:solidFill>
                <a:schemeClr val="lt1"/>
              </a:solidFill>
              <a:latin typeface="Raleway"/>
              <a:ea typeface="Raleway"/>
              <a:cs typeface="Raleway"/>
              <a:sym typeface="Raleway"/>
            </a:endParaRPr>
          </a:p>
          <a:p>
            <a:pPr marL="457200" lvl="0" indent="0" algn="l" rtl="0">
              <a:spcBef>
                <a:spcPts val="0"/>
              </a:spcBef>
              <a:spcAft>
                <a:spcPts val="0"/>
              </a:spcAft>
              <a:buNone/>
            </a:pPr>
            <a:r>
              <a:rPr lang="en-GB" sz="2100" b="1">
                <a:latin typeface="Raleway"/>
                <a:ea typeface="Raleway"/>
                <a:cs typeface="Raleway"/>
                <a:sym typeface="Raleway"/>
              </a:rPr>
              <a:t>Fitting the GARCH model</a:t>
            </a:r>
            <a:endParaRPr sz="2100" b="1">
              <a:latin typeface="Raleway"/>
              <a:ea typeface="Raleway"/>
              <a:cs typeface="Raleway"/>
              <a:sym typeface="Raleway"/>
            </a:endParaRPr>
          </a:p>
          <a:p>
            <a:pPr marL="457200" lvl="0" indent="0" algn="l" rtl="0">
              <a:spcBef>
                <a:spcPts val="0"/>
              </a:spcBef>
              <a:spcAft>
                <a:spcPts val="0"/>
              </a:spcAft>
              <a:buNone/>
            </a:pPr>
            <a:endParaRPr sz="1300">
              <a:solidFill>
                <a:srgbClr val="FFFFFF"/>
              </a:solidFill>
              <a:latin typeface="Raleway"/>
              <a:ea typeface="Raleway"/>
              <a:cs typeface="Raleway"/>
              <a:sym typeface="Raleway"/>
            </a:endParaRPr>
          </a:p>
          <a:p>
            <a:pPr marL="457200" lvl="0" indent="0" algn="l" rtl="0">
              <a:spcBef>
                <a:spcPts val="0"/>
              </a:spcBef>
              <a:spcAft>
                <a:spcPts val="0"/>
              </a:spcAft>
              <a:buNone/>
            </a:pPr>
            <a:endParaRPr sz="1300">
              <a:solidFill>
                <a:srgbClr val="FFFFFF"/>
              </a:solidFill>
              <a:latin typeface="Raleway"/>
              <a:ea typeface="Raleway"/>
              <a:cs typeface="Raleway"/>
              <a:sym typeface="Raleway"/>
            </a:endParaRPr>
          </a:p>
        </p:txBody>
      </p:sp>
      <p:sp>
        <p:nvSpPr>
          <p:cNvPr id="391" name="Google Shape;391;p45"/>
          <p:cNvSpPr/>
          <p:nvPr/>
        </p:nvSpPr>
        <p:spPr>
          <a:xfrm>
            <a:off x="1348351" y="2064900"/>
            <a:ext cx="548700" cy="509100"/>
          </a:xfrm>
          <a:prstGeom prst="ellipse">
            <a:avLst/>
          </a:prstGeom>
          <a:solidFill>
            <a:srgbClr val="EB56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solidFill>
                  <a:srgbClr val="FFFFFF"/>
                </a:solidFill>
              </a:rPr>
              <a:t>5</a:t>
            </a:r>
            <a:endParaRPr sz="2200" b="1">
              <a:solidFill>
                <a:srgbClr val="FFFFFF"/>
              </a:solidFill>
              <a:latin typeface="Raleway"/>
              <a:ea typeface="Raleway"/>
              <a:cs typeface="Raleway"/>
              <a:sym typeface="Raleway"/>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6"/>
          <p:cNvSpPr txBox="1">
            <a:spLocks noGrp="1"/>
          </p:cNvSpPr>
          <p:nvPr>
            <p:ph type="body" idx="1"/>
          </p:nvPr>
        </p:nvSpPr>
        <p:spPr>
          <a:xfrm>
            <a:off x="335800" y="535200"/>
            <a:ext cx="8253900" cy="1615500"/>
          </a:xfrm>
          <a:prstGeom prst="rect">
            <a:avLst/>
          </a:prstGeom>
        </p:spPr>
        <p:txBody>
          <a:bodyPr spcFirstLastPara="1" wrap="square" lIns="91425" tIns="91425" rIns="91425" bIns="91425" anchor="t" anchorCtr="0">
            <a:noAutofit/>
          </a:bodyPr>
          <a:lstStyle/>
          <a:p>
            <a:pPr marL="457200" lvl="0" indent="-292100" algn="l" rtl="0">
              <a:spcBef>
                <a:spcPts val="1200"/>
              </a:spcBef>
              <a:spcAft>
                <a:spcPts val="0"/>
              </a:spcAft>
              <a:buClr>
                <a:srgbClr val="000000"/>
              </a:buClr>
              <a:buSzPts val="1000"/>
              <a:buFont typeface="Raleway"/>
              <a:buChar char="★"/>
            </a:pPr>
            <a:r>
              <a:rPr lang="en-GB" sz="1000" b="1">
                <a:solidFill>
                  <a:srgbClr val="000000"/>
                </a:solidFill>
                <a:latin typeface="Raleway"/>
                <a:ea typeface="Raleway"/>
                <a:cs typeface="Raleway"/>
                <a:sym typeface="Raleway"/>
              </a:rPr>
              <a:t>Fitting the GARCH model</a:t>
            </a:r>
            <a:endParaRPr sz="1000" b="1">
              <a:solidFill>
                <a:srgbClr val="000000"/>
              </a:solidFill>
              <a:latin typeface="Raleway"/>
              <a:ea typeface="Raleway"/>
              <a:cs typeface="Raleway"/>
              <a:sym typeface="Raleway"/>
            </a:endParaRPr>
          </a:p>
          <a:p>
            <a:pPr marL="457200" lvl="0" indent="-292100" algn="l" rtl="0">
              <a:spcBef>
                <a:spcPts val="0"/>
              </a:spcBef>
              <a:spcAft>
                <a:spcPts val="0"/>
              </a:spcAft>
              <a:buClr>
                <a:schemeClr val="dk1"/>
              </a:buClr>
              <a:buSzPts val="1000"/>
              <a:buFont typeface="Raleway"/>
              <a:buAutoNum type="alphaLcParenR"/>
            </a:pPr>
            <a:r>
              <a:rPr lang="en-GB" sz="1000" b="1">
                <a:solidFill>
                  <a:schemeClr val="dk1"/>
                </a:solidFill>
                <a:latin typeface="Raleway"/>
                <a:ea typeface="Raleway"/>
                <a:cs typeface="Raleway"/>
                <a:sym typeface="Raleway"/>
              </a:rPr>
              <a:t>Determining the order of the GARCH model:</a:t>
            </a:r>
            <a:endParaRPr sz="1000" b="1">
              <a:solidFill>
                <a:srgbClr val="000000"/>
              </a:solidFill>
              <a:latin typeface="Raleway"/>
              <a:ea typeface="Raleway"/>
              <a:cs typeface="Raleway"/>
              <a:sym typeface="Raleway"/>
            </a:endParaRPr>
          </a:p>
          <a:p>
            <a:pPr marL="914400" lvl="0" indent="-292100" algn="l" rtl="0">
              <a:spcBef>
                <a:spcPts val="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To determine the order of the GARCH model for each log returns series, we can use the ACF and PACF plots, but this time on the squared log returns.</a:t>
            </a:r>
            <a:endParaRPr sz="1000" b="1">
              <a:solidFill>
                <a:srgbClr val="000000"/>
              </a:solidFill>
              <a:latin typeface="Raleway"/>
              <a:ea typeface="Raleway"/>
              <a:cs typeface="Raleway"/>
              <a:sym typeface="Raleway"/>
            </a:endParaRPr>
          </a:p>
          <a:p>
            <a:pPr marL="914400" lvl="0" indent="-292100" algn="l" rtl="0">
              <a:spcBef>
                <a:spcPts val="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 Squared returns are used as a proxy for volatility, reflecting fluctuation magnitude and exhibit positive autocorrelation capturing periods of high/low volatility clustering.</a:t>
            </a:r>
            <a:endParaRPr sz="1000">
              <a:solidFill>
                <a:srgbClr val="000000"/>
              </a:solidFill>
              <a:latin typeface="Raleway"/>
              <a:ea typeface="Raleway"/>
              <a:cs typeface="Raleway"/>
              <a:sym typeface="Raleway"/>
            </a:endParaRPr>
          </a:p>
          <a:p>
            <a:pPr marL="914400" lvl="0" indent="-292100" algn="l" rtl="0">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The below behaviour is expected for a GARCH process:</a:t>
            </a: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1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a:solidFill>
                <a:srgbClr val="000000"/>
              </a:solidFill>
              <a:latin typeface="Raleway"/>
              <a:ea typeface="Raleway"/>
              <a:cs typeface="Raleway"/>
              <a:sym typeface="Raleway"/>
            </a:endParaRPr>
          </a:p>
        </p:txBody>
      </p:sp>
      <p:sp>
        <p:nvSpPr>
          <p:cNvPr id="397" name="Google Shape;397;p4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29</a:t>
            </a:fld>
            <a:endParaRPr/>
          </a:p>
        </p:txBody>
      </p:sp>
      <p:sp>
        <p:nvSpPr>
          <p:cNvPr id="398" name="Google Shape;398;p46"/>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Core Methodologies &amp; Modeling [9 / 19]</a:t>
            </a:r>
            <a:endParaRPr/>
          </a:p>
        </p:txBody>
      </p:sp>
      <p:pic>
        <p:nvPicPr>
          <p:cNvPr id="399" name="Google Shape;399;p46"/>
          <p:cNvPicPr preferRelativeResize="0"/>
          <p:nvPr/>
        </p:nvPicPr>
        <p:blipFill>
          <a:blip r:embed="rId3">
            <a:alphaModFix/>
          </a:blip>
          <a:stretch>
            <a:fillRect/>
          </a:stretch>
        </p:blipFill>
        <p:spPr>
          <a:xfrm>
            <a:off x="988850" y="2393777"/>
            <a:ext cx="7166276" cy="1373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0"/>
          <p:cNvSpPr txBox="1">
            <a:spLocks noGrp="1"/>
          </p:cNvSpPr>
          <p:nvPr>
            <p:ph type="title"/>
          </p:nvPr>
        </p:nvSpPr>
        <p:spPr>
          <a:xfrm>
            <a:off x="634375"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Introduction</a:t>
            </a:r>
            <a:endParaRPr/>
          </a:p>
        </p:txBody>
      </p:sp>
      <p:sp>
        <p:nvSpPr>
          <p:cNvPr id="186" name="Google Shape;186;p20"/>
          <p:cNvSpPr txBox="1">
            <a:spLocks noGrp="1"/>
          </p:cNvSpPr>
          <p:nvPr>
            <p:ph type="body" idx="1"/>
          </p:nvPr>
        </p:nvSpPr>
        <p:spPr>
          <a:xfrm>
            <a:off x="727650" y="1254200"/>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200">
                <a:solidFill>
                  <a:srgbClr val="000000"/>
                </a:solidFill>
                <a:latin typeface="Raleway"/>
                <a:ea typeface="Raleway"/>
                <a:cs typeface="Raleway"/>
                <a:sym typeface="Raleway"/>
              </a:rPr>
              <a:t>Welcome to the </a:t>
            </a:r>
            <a:r>
              <a:rPr lang="en-GB" sz="1200" b="1">
                <a:solidFill>
                  <a:srgbClr val="000000"/>
                </a:solidFill>
                <a:latin typeface="Raleway"/>
                <a:ea typeface="Raleway"/>
                <a:cs typeface="Raleway"/>
                <a:sym typeface="Raleway"/>
              </a:rPr>
              <a:t>Workplace Project</a:t>
            </a:r>
            <a:r>
              <a:rPr lang="en-GB" sz="1200">
                <a:solidFill>
                  <a:srgbClr val="000000"/>
                </a:solidFill>
                <a:latin typeface="Raleway"/>
                <a:ea typeface="Raleway"/>
                <a:cs typeface="Raleway"/>
                <a:sym typeface="Raleway"/>
              </a:rPr>
              <a:t>, where statistical modeling transforms portfolio risk forecasting. This initiative combines powerful analytical techniques—</a:t>
            </a:r>
            <a:r>
              <a:rPr lang="en-GB" sz="1200" b="1">
                <a:solidFill>
                  <a:srgbClr val="000000"/>
                </a:solidFill>
                <a:latin typeface="Raleway"/>
                <a:ea typeface="Raleway"/>
                <a:cs typeface="Raleway"/>
                <a:sym typeface="Raleway"/>
              </a:rPr>
              <a:t>ARIMA</a:t>
            </a:r>
            <a:r>
              <a:rPr lang="en-GB" sz="1200">
                <a:solidFill>
                  <a:srgbClr val="000000"/>
                </a:solidFill>
                <a:latin typeface="Raleway"/>
                <a:ea typeface="Raleway"/>
                <a:cs typeface="Raleway"/>
                <a:sym typeface="Raleway"/>
              </a:rPr>
              <a:t>, </a:t>
            </a:r>
            <a:r>
              <a:rPr lang="en-GB" sz="1200" b="1">
                <a:solidFill>
                  <a:srgbClr val="000000"/>
                </a:solidFill>
                <a:latin typeface="Raleway"/>
                <a:ea typeface="Raleway"/>
                <a:cs typeface="Raleway"/>
                <a:sym typeface="Raleway"/>
              </a:rPr>
              <a:t>GARCH</a:t>
            </a:r>
            <a:r>
              <a:rPr lang="en-GB" sz="1200">
                <a:solidFill>
                  <a:srgbClr val="000000"/>
                </a:solidFill>
                <a:latin typeface="Raleway"/>
                <a:ea typeface="Raleway"/>
                <a:cs typeface="Raleway"/>
                <a:sym typeface="Raleway"/>
              </a:rPr>
              <a:t>, and </a:t>
            </a:r>
            <a:r>
              <a:rPr lang="en-GB" sz="1200" b="1">
                <a:solidFill>
                  <a:srgbClr val="000000"/>
                </a:solidFill>
                <a:latin typeface="Raleway"/>
                <a:ea typeface="Raleway"/>
                <a:cs typeface="Raleway"/>
                <a:sym typeface="Raleway"/>
              </a:rPr>
              <a:t>Copula models</a:t>
            </a:r>
            <a:r>
              <a:rPr lang="en-GB" sz="1200">
                <a:solidFill>
                  <a:srgbClr val="000000"/>
                </a:solidFill>
                <a:latin typeface="Raleway"/>
                <a:ea typeface="Raleway"/>
                <a:cs typeface="Raleway"/>
                <a:sym typeface="Raleway"/>
              </a:rPr>
              <a:t>—to uncover key portfolio metrics like </a:t>
            </a:r>
            <a:r>
              <a:rPr lang="en-GB" sz="1200" b="1">
                <a:solidFill>
                  <a:srgbClr val="000000"/>
                </a:solidFill>
                <a:latin typeface="Raleway"/>
                <a:ea typeface="Raleway"/>
                <a:cs typeface="Raleway"/>
                <a:sym typeface="Raleway"/>
              </a:rPr>
              <a:t>mean terminal value</a:t>
            </a:r>
            <a:r>
              <a:rPr lang="en-GB" sz="1200">
                <a:solidFill>
                  <a:srgbClr val="000000"/>
                </a:solidFill>
                <a:latin typeface="Raleway"/>
                <a:ea typeface="Raleway"/>
                <a:cs typeface="Raleway"/>
                <a:sym typeface="Raleway"/>
              </a:rPr>
              <a:t>, </a:t>
            </a:r>
            <a:r>
              <a:rPr lang="en-GB" sz="1200" b="1">
                <a:solidFill>
                  <a:srgbClr val="000000"/>
                </a:solidFill>
                <a:latin typeface="Raleway"/>
                <a:ea typeface="Raleway"/>
                <a:cs typeface="Raleway"/>
                <a:sym typeface="Raleway"/>
              </a:rPr>
              <a:t>standard deviation</a:t>
            </a:r>
            <a:r>
              <a:rPr lang="en-GB" sz="1200">
                <a:solidFill>
                  <a:srgbClr val="000000"/>
                </a:solidFill>
                <a:latin typeface="Raleway"/>
                <a:ea typeface="Raleway"/>
                <a:cs typeface="Raleway"/>
                <a:sym typeface="Raleway"/>
              </a:rPr>
              <a:t>, and </a:t>
            </a:r>
            <a:r>
              <a:rPr lang="en-GB" sz="1200" b="1">
                <a:solidFill>
                  <a:srgbClr val="000000"/>
                </a:solidFill>
                <a:latin typeface="Raleway"/>
                <a:ea typeface="Raleway"/>
                <a:cs typeface="Raleway"/>
                <a:sym typeface="Raleway"/>
              </a:rPr>
              <a:t>Value-at-Risk (VaR)</a:t>
            </a:r>
            <a:r>
              <a:rPr lang="en-GB" sz="1200">
                <a:solidFill>
                  <a:srgbClr val="000000"/>
                </a:solidFill>
                <a:latin typeface="Raleway"/>
                <a:ea typeface="Raleway"/>
                <a:cs typeface="Raleway"/>
                <a:sym typeface="Raleway"/>
              </a:rPr>
              <a:t>. By integrating trends, volatility, and asset dependencies, this project creates a robust framework for optimising investment strategies and understanding financial dynamics. Let's dive in!</a:t>
            </a:r>
            <a:endParaRPr sz="1200">
              <a:latin typeface="Raleway"/>
              <a:ea typeface="Raleway"/>
              <a:cs typeface="Raleway"/>
              <a:sym typeface="Raleway"/>
            </a:endParaRPr>
          </a:p>
        </p:txBody>
      </p:sp>
      <p:pic>
        <p:nvPicPr>
          <p:cNvPr id="187" name="Google Shape;187;p20" descr="shutterstock_429987889_edited.jpg"/>
          <p:cNvPicPr preferRelativeResize="0"/>
          <p:nvPr/>
        </p:nvPicPr>
        <p:blipFill rotWithShape="1">
          <a:blip r:embed="rId3">
            <a:alphaModFix/>
          </a:blip>
          <a:srcRect l="12609" t="85988" r="6247" b="1381"/>
          <a:stretch/>
        </p:blipFill>
        <p:spPr>
          <a:xfrm>
            <a:off x="0" y="3835670"/>
            <a:ext cx="9144000" cy="1326897"/>
          </a:xfrm>
          <a:prstGeom prst="rect">
            <a:avLst/>
          </a:prstGeom>
          <a:noFill/>
          <a:ln>
            <a:noFill/>
          </a:ln>
        </p:spPr>
      </p:pic>
      <p:sp>
        <p:nvSpPr>
          <p:cNvPr id="188" name="Google Shape;188;p2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47"/>
          <p:cNvSpPr txBox="1">
            <a:spLocks noGrp="1"/>
          </p:cNvSpPr>
          <p:nvPr>
            <p:ph type="body" idx="1"/>
          </p:nvPr>
        </p:nvSpPr>
        <p:spPr>
          <a:xfrm>
            <a:off x="309150" y="322000"/>
            <a:ext cx="3411300" cy="4520400"/>
          </a:xfrm>
          <a:prstGeom prst="rect">
            <a:avLst/>
          </a:prstGeom>
        </p:spPr>
        <p:txBody>
          <a:bodyPr spcFirstLastPara="1" wrap="square" lIns="91425" tIns="91425" rIns="91425" bIns="91425" anchor="t" anchorCtr="0">
            <a:noAutofit/>
          </a:bodyPr>
          <a:lstStyle/>
          <a:p>
            <a:pPr marL="457200" lvl="0" indent="-285750" algn="l" rtl="0">
              <a:spcBef>
                <a:spcPts val="1200"/>
              </a:spcBef>
              <a:spcAft>
                <a:spcPts val="0"/>
              </a:spcAft>
              <a:buClr>
                <a:schemeClr val="dk1"/>
              </a:buClr>
              <a:buSzPts val="900"/>
              <a:buFont typeface="Raleway"/>
              <a:buAutoNum type="alphaLcParenR"/>
            </a:pPr>
            <a:r>
              <a:rPr lang="en-GB" sz="900" b="1">
                <a:solidFill>
                  <a:schemeClr val="dk1"/>
                </a:solidFill>
                <a:latin typeface="Raleway"/>
                <a:ea typeface="Raleway"/>
                <a:cs typeface="Raleway"/>
                <a:sym typeface="Raleway"/>
              </a:rPr>
              <a:t>Determining the order of the GARCH model (continued)</a:t>
            </a:r>
            <a:endParaRPr sz="900" b="1">
              <a:solidFill>
                <a:srgbClr val="000000"/>
              </a:solidFill>
              <a:latin typeface="Raleway"/>
              <a:ea typeface="Raleway"/>
              <a:cs typeface="Raleway"/>
              <a:sym typeface="Raleway"/>
            </a:endParaRPr>
          </a:p>
          <a:p>
            <a:pPr marL="0" lvl="0" indent="0" algn="l" rtl="0">
              <a:spcBef>
                <a:spcPts val="1200"/>
              </a:spcBef>
              <a:spcAft>
                <a:spcPts val="0"/>
              </a:spcAft>
              <a:buNone/>
            </a:pPr>
            <a:r>
              <a:rPr lang="en-GB" sz="900" b="1">
                <a:solidFill>
                  <a:srgbClr val="000000"/>
                </a:solidFill>
                <a:latin typeface="Raleway"/>
                <a:ea typeface="Raleway"/>
                <a:cs typeface="Raleway"/>
                <a:sym typeface="Raleway"/>
              </a:rPr>
              <a:t>Based on the ACF/PACF plots</a:t>
            </a:r>
            <a:endParaRPr sz="900" b="1">
              <a:solidFill>
                <a:srgbClr val="000000"/>
              </a:solidFill>
              <a:latin typeface="Raleway"/>
              <a:ea typeface="Raleway"/>
              <a:cs typeface="Raleway"/>
              <a:sym typeface="Raleway"/>
            </a:endParaRPr>
          </a:p>
          <a:p>
            <a:pPr marL="0" lvl="0" indent="0" algn="l" rtl="0">
              <a:spcBef>
                <a:spcPts val="1200"/>
              </a:spcBef>
              <a:spcAft>
                <a:spcPts val="0"/>
              </a:spcAft>
              <a:buNone/>
            </a:pPr>
            <a:r>
              <a:rPr lang="en-GB" sz="900" b="1">
                <a:solidFill>
                  <a:srgbClr val="000000"/>
                </a:solidFill>
                <a:latin typeface="Raleway"/>
                <a:ea typeface="Raleway"/>
                <a:cs typeface="Raleway"/>
                <a:sym typeface="Raleway"/>
              </a:rPr>
              <a:t>NVDA:</a:t>
            </a:r>
            <a:endParaRPr sz="900" b="1">
              <a:solidFill>
                <a:srgbClr val="000000"/>
              </a:solidFill>
              <a:latin typeface="Raleway"/>
              <a:ea typeface="Raleway"/>
              <a:cs typeface="Raleway"/>
              <a:sym typeface="Raleway"/>
            </a:endParaRPr>
          </a:p>
          <a:p>
            <a:pPr marL="457200" lvl="0" indent="-285750" algn="l" rtl="0">
              <a:lnSpc>
                <a:spcPct val="100000"/>
              </a:lnSpc>
              <a:spcBef>
                <a:spcPts val="120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GARCH order is challenging to determine definitively.</a:t>
            </a:r>
            <a:endParaRPr sz="900">
              <a:solidFill>
                <a:srgbClr val="000000"/>
              </a:solidFill>
              <a:latin typeface="Raleway"/>
              <a:ea typeface="Raleway"/>
              <a:cs typeface="Raleway"/>
              <a:sym typeface="Raleway"/>
            </a:endParaRPr>
          </a:p>
          <a:p>
            <a:pPr marL="457200" lvl="0" indent="-285750" algn="l" rtl="0">
              <a:lnSpc>
                <a:spcPct val="100000"/>
              </a:lnSpc>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PACF shows mixed significance across multiple lags.</a:t>
            </a:r>
            <a:endParaRPr sz="900">
              <a:solidFill>
                <a:srgbClr val="000000"/>
              </a:solidFill>
              <a:latin typeface="Raleway"/>
              <a:ea typeface="Raleway"/>
              <a:cs typeface="Raleway"/>
              <a:sym typeface="Raleway"/>
            </a:endParaRPr>
          </a:p>
          <a:p>
            <a:pPr marL="457200" lvl="0" indent="-285750" algn="l" rtl="0">
              <a:lnSpc>
                <a:spcPct val="100000"/>
              </a:lnSpc>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ACF does not display clear patterns, making it harder to interpret.</a:t>
            </a:r>
            <a:endParaRPr sz="900">
              <a:solidFill>
                <a:srgbClr val="000000"/>
              </a:solidFill>
              <a:latin typeface="Raleway"/>
              <a:ea typeface="Raleway"/>
              <a:cs typeface="Raleway"/>
              <a:sym typeface="Raleway"/>
            </a:endParaRPr>
          </a:p>
          <a:p>
            <a:pPr marL="457200" lvl="0" indent="-285750" algn="l" rtl="0">
              <a:lnSpc>
                <a:spcPct val="100000"/>
              </a:lnSpc>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Volatility clustering is evident but with unclear influences from past variances.</a:t>
            </a:r>
            <a:endParaRPr sz="900">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r>
              <a:rPr lang="en-GB" sz="900" b="1">
                <a:solidFill>
                  <a:srgbClr val="000000"/>
                </a:solidFill>
                <a:latin typeface="Raleway"/>
                <a:ea typeface="Raleway"/>
                <a:cs typeface="Raleway"/>
                <a:sym typeface="Raleway"/>
              </a:rPr>
              <a:t>AAPL:</a:t>
            </a:r>
            <a:endParaRPr sz="900" b="1">
              <a:solidFill>
                <a:srgbClr val="000000"/>
              </a:solidFill>
              <a:latin typeface="Raleway"/>
              <a:ea typeface="Raleway"/>
              <a:cs typeface="Raleway"/>
              <a:sym typeface="Raleway"/>
            </a:endParaRPr>
          </a:p>
          <a:p>
            <a:pPr marL="457200" lvl="0" indent="-285750" algn="l" rtl="0">
              <a:lnSpc>
                <a:spcPct val="100000"/>
              </a:lnSpc>
              <a:spcBef>
                <a:spcPts val="120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GARCH(2,0) appears suitable based on patterns.</a:t>
            </a:r>
            <a:endParaRPr sz="900">
              <a:solidFill>
                <a:srgbClr val="000000"/>
              </a:solidFill>
              <a:latin typeface="Raleway"/>
              <a:ea typeface="Raleway"/>
              <a:cs typeface="Raleway"/>
              <a:sym typeface="Raleway"/>
            </a:endParaRPr>
          </a:p>
          <a:p>
            <a:pPr marL="457200" lvl="0" indent="-285750" algn="l" rtl="0">
              <a:lnSpc>
                <a:spcPct val="100000"/>
              </a:lnSpc>
              <a:spcBef>
                <a:spcPts val="0"/>
              </a:spcBef>
              <a:spcAft>
                <a:spcPts val="0"/>
              </a:spcAft>
              <a:buClr>
                <a:srgbClr val="000000"/>
              </a:buClr>
              <a:buSzPts val="900"/>
              <a:buFont typeface="Arial"/>
              <a:buChar char="●"/>
            </a:pPr>
            <a:r>
              <a:rPr lang="en-GB" sz="900">
                <a:solidFill>
                  <a:srgbClr val="000000"/>
                </a:solidFill>
                <a:latin typeface="Raleway"/>
                <a:ea typeface="Raleway"/>
                <a:cs typeface="Raleway"/>
                <a:sym typeface="Raleway"/>
              </a:rPr>
              <a:t>PACF shows significant spikes at </a:t>
            </a:r>
            <a:r>
              <a:rPr lang="en-GB" sz="900" b="1">
                <a:solidFill>
                  <a:srgbClr val="000000"/>
                </a:solidFill>
                <a:latin typeface="Raleway"/>
                <a:ea typeface="Raleway"/>
                <a:cs typeface="Raleway"/>
                <a:sym typeface="Raleway"/>
              </a:rPr>
              <a:t>lags 1 and 2</a:t>
            </a:r>
            <a:r>
              <a:rPr lang="en-GB" sz="900">
                <a:solidFill>
                  <a:srgbClr val="000000"/>
                </a:solidFill>
                <a:latin typeface="Raleway"/>
                <a:ea typeface="Raleway"/>
                <a:cs typeface="Raleway"/>
                <a:sym typeface="Raleway"/>
              </a:rPr>
              <a:t>, indicating their importance.</a:t>
            </a:r>
            <a:endParaRPr sz="900">
              <a:solidFill>
                <a:srgbClr val="000000"/>
              </a:solidFill>
              <a:latin typeface="Raleway"/>
              <a:ea typeface="Raleway"/>
              <a:cs typeface="Raleway"/>
              <a:sym typeface="Raleway"/>
            </a:endParaRPr>
          </a:p>
          <a:p>
            <a:pPr marL="457200" lvl="0" indent="-285750" algn="l" rtl="0">
              <a:lnSpc>
                <a:spcPct val="100000"/>
              </a:lnSpc>
              <a:spcBef>
                <a:spcPts val="0"/>
              </a:spcBef>
              <a:spcAft>
                <a:spcPts val="0"/>
              </a:spcAft>
              <a:buClr>
                <a:srgbClr val="000000"/>
              </a:buClr>
              <a:buSzPts val="900"/>
              <a:buFont typeface="Arial"/>
              <a:buChar char="●"/>
            </a:pPr>
            <a:r>
              <a:rPr lang="en-GB" sz="900">
                <a:solidFill>
                  <a:srgbClr val="000000"/>
                </a:solidFill>
                <a:latin typeface="Raleway"/>
                <a:ea typeface="Raleway"/>
                <a:cs typeface="Raleway"/>
                <a:sym typeface="Raleway"/>
              </a:rPr>
              <a:t>ACF exhibits </a:t>
            </a:r>
            <a:r>
              <a:rPr lang="en-GB" sz="900" b="1">
                <a:solidFill>
                  <a:srgbClr val="000000"/>
                </a:solidFill>
                <a:latin typeface="Raleway"/>
                <a:ea typeface="Raleway"/>
                <a:cs typeface="Raleway"/>
                <a:sym typeface="Raleway"/>
              </a:rPr>
              <a:t>gradual decay</a:t>
            </a:r>
            <a:r>
              <a:rPr lang="en-GB" sz="900">
                <a:solidFill>
                  <a:srgbClr val="000000"/>
                </a:solidFill>
                <a:latin typeface="Raleway"/>
                <a:ea typeface="Raleway"/>
                <a:cs typeface="Raleway"/>
                <a:sym typeface="Raleway"/>
              </a:rPr>
              <a:t>, reflecting persistent volatility clustering.</a:t>
            </a:r>
            <a:endParaRPr sz="900">
              <a:solidFill>
                <a:srgbClr val="000000"/>
              </a:solidFill>
              <a:latin typeface="Raleway"/>
              <a:ea typeface="Raleway"/>
              <a:cs typeface="Raleway"/>
              <a:sym typeface="Raleway"/>
            </a:endParaRPr>
          </a:p>
          <a:p>
            <a:pPr marL="457200" lvl="0" indent="-285750" algn="l" rtl="0">
              <a:lnSpc>
                <a:spcPct val="100000"/>
              </a:lnSpc>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Beyond lag 2, spikes reduce as higher lags are explained by the first two terms, though some remain significant.</a:t>
            </a:r>
            <a:endParaRPr sz="900">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r>
              <a:rPr lang="en-GB" sz="900">
                <a:solidFill>
                  <a:srgbClr val="000000"/>
                </a:solidFill>
                <a:latin typeface="Raleway"/>
                <a:ea typeface="Raleway"/>
                <a:cs typeface="Raleway"/>
                <a:sym typeface="Raleway"/>
              </a:rPr>
              <a:t>For NVDA, we fit a </a:t>
            </a:r>
            <a:r>
              <a:rPr lang="en-GB" sz="900" b="1">
                <a:solidFill>
                  <a:srgbClr val="000000"/>
                </a:solidFill>
                <a:latin typeface="Raleway"/>
                <a:ea typeface="Raleway"/>
                <a:cs typeface="Raleway"/>
                <a:sym typeface="Raleway"/>
              </a:rPr>
              <a:t>GARCH (1, 1)</a:t>
            </a:r>
            <a:r>
              <a:rPr lang="en-GB" sz="900">
                <a:solidFill>
                  <a:srgbClr val="000000"/>
                </a:solidFill>
                <a:latin typeface="Raleway"/>
                <a:ea typeface="Raleway"/>
                <a:cs typeface="Raleway"/>
                <a:sym typeface="Raleway"/>
              </a:rPr>
              <a:t> model while for AAPL we fit a </a:t>
            </a:r>
            <a:r>
              <a:rPr lang="en-GB" sz="900" b="1">
                <a:solidFill>
                  <a:srgbClr val="000000"/>
                </a:solidFill>
                <a:latin typeface="Raleway"/>
                <a:ea typeface="Raleway"/>
                <a:cs typeface="Raleway"/>
                <a:sym typeface="Raleway"/>
              </a:rPr>
              <a:t>GARCH (2, 0)</a:t>
            </a:r>
            <a:r>
              <a:rPr lang="en-GB" sz="900">
                <a:solidFill>
                  <a:srgbClr val="000000"/>
                </a:solidFill>
                <a:latin typeface="Raleway"/>
                <a:ea typeface="Raleway"/>
                <a:cs typeface="Raleway"/>
                <a:sym typeface="Raleway"/>
              </a:rPr>
              <a:t> model as indicated by the ACF and PACF plots. These are fitted to the residuals from the ARIMA models.</a:t>
            </a:r>
            <a:endParaRPr sz="900">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endParaRPr sz="1000">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endParaRPr sz="1100">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endParaRPr sz="1000">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endParaRPr sz="1000">
              <a:solidFill>
                <a:srgbClr val="000000"/>
              </a:solidFill>
              <a:latin typeface="Raleway"/>
              <a:ea typeface="Raleway"/>
              <a:cs typeface="Raleway"/>
              <a:sym typeface="Raleway"/>
            </a:endParaRPr>
          </a:p>
          <a:p>
            <a:pPr marL="914400" lvl="0" indent="0" algn="l" rtl="0">
              <a:lnSpc>
                <a:spcPct val="100000"/>
              </a:lnSpc>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900" b="1">
              <a:solidFill>
                <a:srgbClr val="000000"/>
              </a:solidFill>
              <a:latin typeface="Raleway"/>
              <a:ea typeface="Raleway"/>
              <a:cs typeface="Raleway"/>
              <a:sym typeface="Raleway"/>
            </a:endParaRPr>
          </a:p>
          <a:p>
            <a:pPr marL="0" lvl="0" indent="0" algn="l" rtl="0">
              <a:spcBef>
                <a:spcPts val="1200"/>
              </a:spcBef>
              <a:spcAft>
                <a:spcPts val="0"/>
              </a:spcAft>
              <a:buNone/>
            </a:pPr>
            <a:endParaRPr sz="900">
              <a:solidFill>
                <a:srgbClr val="000000"/>
              </a:solidFill>
              <a:latin typeface="Raleway"/>
              <a:ea typeface="Raleway"/>
              <a:cs typeface="Raleway"/>
              <a:sym typeface="Raleway"/>
            </a:endParaRPr>
          </a:p>
          <a:p>
            <a:pPr marL="0" lvl="0" indent="0" algn="l" rtl="0">
              <a:spcBef>
                <a:spcPts val="1200"/>
              </a:spcBef>
              <a:spcAft>
                <a:spcPts val="0"/>
              </a:spcAft>
              <a:buNone/>
            </a:pPr>
            <a:endParaRPr sz="11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a:solidFill>
                <a:srgbClr val="000000"/>
              </a:solidFill>
              <a:latin typeface="Raleway"/>
              <a:ea typeface="Raleway"/>
              <a:cs typeface="Raleway"/>
              <a:sym typeface="Raleway"/>
            </a:endParaRPr>
          </a:p>
        </p:txBody>
      </p:sp>
      <p:sp>
        <p:nvSpPr>
          <p:cNvPr id="405" name="Google Shape;405;p4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30</a:t>
            </a:fld>
            <a:endParaRPr/>
          </a:p>
        </p:txBody>
      </p:sp>
      <p:sp>
        <p:nvSpPr>
          <p:cNvPr id="406" name="Google Shape;406;p47"/>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Core Methodologies &amp; Modeling [10 / 19]</a:t>
            </a:r>
            <a:endParaRPr/>
          </a:p>
        </p:txBody>
      </p:sp>
      <p:pic>
        <p:nvPicPr>
          <p:cNvPr id="407" name="Google Shape;407;p47"/>
          <p:cNvPicPr preferRelativeResize="0"/>
          <p:nvPr/>
        </p:nvPicPr>
        <p:blipFill>
          <a:blip r:embed="rId3">
            <a:alphaModFix/>
          </a:blip>
          <a:stretch>
            <a:fillRect/>
          </a:stretch>
        </p:blipFill>
        <p:spPr>
          <a:xfrm>
            <a:off x="3720450" y="882875"/>
            <a:ext cx="5377749" cy="37261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48"/>
          <p:cNvSpPr txBox="1">
            <a:spLocks noGrp="1"/>
          </p:cNvSpPr>
          <p:nvPr>
            <p:ph type="body" idx="1"/>
          </p:nvPr>
        </p:nvSpPr>
        <p:spPr>
          <a:xfrm>
            <a:off x="247950" y="311550"/>
            <a:ext cx="8648100" cy="4520400"/>
          </a:xfrm>
          <a:prstGeom prst="rect">
            <a:avLst/>
          </a:prstGeom>
        </p:spPr>
        <p:txBody>
          <a:bodyPr spcFirstLastPara="1" wrap="square" lIns="91425" tIns="91425" rIns="91425" bIns="91425" anchor="t" anchorCtr="0">
            <a:noAutofit/>
          </a:bodyPr>
          <a:lstStyle/>
          <a:p>
            <a:pPr marL="457200" lvl="0" indent="-285750" algn="l" rtl="0">
              <a:spcBef>
                <a:spcPts val="1200"/>
              </a:spcBef>
              <a:spcAft>
                <a:spcPts val="0"/>
              </a:spcAft>
              <a:buClr>
                <a:schemeClr val="dk1"/>
              </a:buClr>
              <a:buSzPts val="900"/>
              <a:buFont typeface="Raleway"/>
              <a:buAutoNum type="alphaLcParenR"/>
            </a:pPr>
            <a:r>
              <a:rPr lang="en-GB" sz="1000" b="1">
                <a:solidFill>
                  <a:schemeClr val="dk1"/>
                </a:solidFill>
                <a:latin typeface="Raleway"/>
                <a:ea typeface="Raleway"/>
                <a:cs typeface="Raleway"/>
                <a:sym typeface="Raleway"/>
              </a:rPr>
              <a:t>Determining the order of the GARCH model (continued)</a:t>
            </a:r>
            <a:endParaRPr sz="1000" b="1">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Summary of the results for the GARCH models:</a:t>
            </a:r>
            <a:endParaRPr sz="1000" b="1">
              <a:solidFill>
                <a:srgbClr val="000000"/>
              </a:solidFill>
              <a:latin typeface="Raleway"/>
              <a:ea typeface="Raleway"/>
              <a:cs typeface="Raleway"/>
              <a:sym typeface="Raleway"/>
            </a:endParaRPr>
          </a:p>
          <a:p>
            <a:pPr marL="0" lvl="0" indent="0" algn="l" rtl="0">
              <a:spcBef>
                <a:spcPts val="1200"/>
              </a:spcBef>
              <a:spcAft>
                <a:spcPts val="0"/>
              </a:spcAft>
              <a:buNone/>
            </a:pPr>
            <a:endParaRPr sz="1000" b="1">
              <a:solidFill>
                <a:srgbClr val="000000"/>
              </a:solidFill>
              <a:latin typeface="Raleway"/>
              <a:ea typeface="Raleway"/>
              <a:cs typeface="Raleway"/>
              <a:sym typeface="Raleway"/>
            </a:endParaRPr>
          </a:p>
          <a:p>
            <a:pPr marL="0" lvl="0" indent="0" algn="l" rtl="0">
              <a:spcBef>
                <a:spcPts val="1200"/>
              </a:spcBef>
              <a:spcAft>
                <a:spcPts val="0"/>
              </a:spcAft>
              <a:buNone/>
            </a:pPr>
            <a:endParaRPr sz="1000" b="1">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endParaRPr sz="1000" b="1">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endParaRPr sz="1000" b="1">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endParaRPr sz="1000" b="1">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endParaRPr sz="1000" b="1">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endParaRPr sz="1000" b="1">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endParaRPr sz="1000" b="1">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Key Observations:</a:t>
            </a:r>
            <a:endParaRPr sz="1000" b="1">
              <a:solidFill>
                <a:srgbClr val="000000"/>
              </a:solidFill>
              <a:latin typeface="Raleway"/>
              <a:ea typeface="Raleway"/>
              <a:cs typeface="Raleway"/>
              <a:sym typeface="Raleway"/>
            </a:endParaRPr>
          </a:p>
          <a:p>
            <a:pPr marL="457200" lvl="0" indent="-292100" algn="l" rtl="0">
              <a:lnSpc>
                <a:spcPct val="100000"/>
              </a:lnSpc>
              <a:spcBef>
                <a:spcPts val="1200"/>
              </a:spcBef>
              <a:spcAft>
                <a:spcPts val="0"/>
              </a:spcAft>
              <a:buClr>
                <a:srgbClr val="000000"/>
              </a:buClr>
              <a:buSzPts val="1000"/>
              <a:buFont typeface="Raleway"/>
              <a:buChar char="●"/>
            </a:pPr>
            <a:r>
              <a:rPr lang="en-GB" sz="1000" b="1">
                <a:solidFill>
                  <a:srgbClr val="000000"/>
                </a:solidFill>
                <a:latin typeface="Raleway"/>
                <a:ea typeface="Raleway"/>
                <a:cs typeface="Raleway"/>
                <a:sym typeface="Raleway"/>
              </a:rPr>
              <a:t>Baseline Volatility (omega)</a:t>
            </a:r>
            <a:r>
              <a:rPr lang="en-GB" sz="1000">
                <a:solidFill>
                  <a:srgbClr val="000000"/>
                </a:solidFill>
                <a:latin typeface="Raleway"/>
                <a:ea typeface="Raleway"/>
                <a:cs typeface="Raleway"/>
                <a:sym typeface="Raleway"/>
              </a:rPr>
              <a:t>: Both models incorporate significant constant variance components.</a:t>
            </a:r>
            <a:endParaRPr sz="1000">
              <a:solidFill>
                <a:srgbClr val="000000"/>
              </a:solidFill>
              <a:latin typeface="Raleway"/>
              <a:ea typeface="Raleway"/>
              <a:cs typeface="Raleway"/>
              <a:sym typeface="Raleway"/>
            </a:endParaRPr>
          </a:p>
          <a:p>
            <a:pPr marL="457200" lvl="0" indent="-292100" algn="l" rtl="0">
              <a:lnSpc>
                <a:spcPct val="100000"/>
              </a:lnSpc>
              <a:spcBef>
                <a:spcPts val="0"/>
              </a:spcBef>
              <a:spcAft>
                <a:spcPts val="0"/>
              </a:spcAft>
              <a:buClr>
                <a:srgbClr val="000000"/>
              </a:buClr>
              <a:buSzPts val="1000"/>
              <a:buFont typeface="Raleway"/>
              <a:buChar char="●"/>
            </a:pPr>
            <a:r>
              <a:rPr lang="en-GB" sz="1000" b="1">
                <a:solidFill>
                  <a:srgbClr val="000000"/>
                </a:solidFill>
                <a:latin typeface="Raleway"/>
                <a:ea typeface="Raleway"/>
                <a:cs typeface="Raleway"/>
                <a:sym typeface="Raleway"/>
              </a:rPr>
              <a:t>Volatility Clustering:</a:t>
            </a:r>
            <a:endParaRPr sz="1000" b="1">
              <a:solidFill>
                <a:srgbClr val="000000"/>
              </a:solidFill>
              <a:latin typeface="Raleway"/>
              <a:ea typeface="Raleway"/>
              <a:cs typeface="Raleway"/>
              <a:sym typeface="Raleway"/>
            </a:endParaRPr>
          </a:p>
          <a:p>
            <a:pPr marL="914400" lvl="1" indent="-292100" algn="l" rtl="0">
              <a:lnSpc>
                <a:spcPct val="100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NVDA: Strong influence of past squared residuals (alpha[1]) and past variances (beta[1]).</a:t>
            </a:r>
            <a:endParaRPr sz="1000">
              <a:solidFill>
                <a:srgbClr val="000000"/>
              </a:solidFill>
              <a:latin typeface="Raleway"/>
              <a:ea typeface="Raleway"/>
              <a:cs typeface="Raleway"/>
              <a:sym typeface="Raleway"/>
            </a:endParaRPr>
          </a:p>
          <a:p>
            <a:pPr marL="914400" lvl="1" indent="-292100" algn="l" rtl="0">
              <a:lnSpc>
                <a:spcPct val="100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AAPL: Significant influence of past squared residuals (alpha[1] and alpha[2]), typical for ARCH models.</a:t>
            </a:r>
            <a:endParaRPr sz="1000">
              <a:solidFill>
                <a:srgbClr val="000000"/>
              </a:solidFill>
              <a:latin typeface="Raleway"/>
              <a:ea typeface="Raleway"/>
              <a:cs typeface="Raleway"/>
              <a:sym typeface="Raleway"/>
            </a:endParaRPr>
          </a:p>
          <a:p>
            <a:pPr marL="457200" lvl="0" indent="-292100" algn="l" rtl="0">
              <a:lnSpc>
                <a:spcPct val="100000"/>
              </a:lnSpc>
              <a:spcBef>
                <a:spcPts val="0"/>
              </a:spcBef>
              <a:spcAft>
                <a:spcPts val="0"/>
              </a:spcAft>
              <a:buClr>
                <a:srgbClr val="000000"/>
              </a:buClr>
              <a:buSzPts val="1000"/>
              <a:buFont typeface="Raleway"/>
              <a:buChar char="●"/>
            </a:pPr>
            <a:r>
              <a:rPr lang="en-GB" sz="1000" b="1">
                <a:solidFill>
                  <a:srgbClr val="000000"/>
                </a:solidFill>
                <a:latin typeface="Raleway"/>
                <a:ea typeface="Raleway"/>
                <a:cs typeface="Raleway"/>
                <a:sym typeface="Raleway"/>
              </a:rPr>
              <a:t>Model Fit:</a:t>
            </a:r>
            <a:r>
              <a:rPr lang="en-GB" sz="1000">
                <a:solidFill>
                  <a:srgbClr val="000000"/>
                </a:solidFill>
                <a:latin typeface="Raleway"/>
                <a:ea typeface="Raleway"/>
                <a:cs typeface="Raleway"/>
                <a:sym typeface="Raleway"/>
              </a:rPr>
              <a:t> Low AIC and BIC values suggest good model performance.</a:t>
            </a:r>
            <a:endParaRPr sz="1000">
              <a:solidFill>
                <a:srgbClr val="000000"/>
              </a:solidFill>
              <a:latin typeface="Raleway"/>
              <a:ea typeface="Raleway"/>
              <a:cs typeface="Raleway"/>
              <a:sym typeface="Raleway"/>
            </a:endParaRPr>
          </a:p>
          <a:p>
            <a:pPr marL="457200" lvl="0" indent="-292100" algn="l" rtl="0">
              <a:lnSpc>
                <a:spcPct val="100000"/>
              </a:lnSpc>
              <a:spcBef>
                <a:spcPts val="0"/>
              </a:spcBef>
              <a:spcAft>
                <a:spcPts val="0"/>
              </a:spcAft>
              <a:buClr>
                <a:srgbClr val="000000"/>
              </a:buClr>
              <a:buSzPts val="1000"/>
              <a:buFont typeface="Raleway"/>
              <a:buChar char="●"/>
            </a:pPr>
            <a:r>
              <a:rPr lang="en-GB" sz="1000" b="1">
                <a:solidFill>
                  <a:srgbClr val="000000"/>
                </a:solidFill>
                <a:latin typeface="Raleway"/>
                <a:ea typeface="Raleway"/>
                <a:cs typeface="Raleway"/>
                <a:sym typeface="Raleway"/>
              </a:rPr>
              <a:t>R² Explanation:</a:t>
            </a:r>
            <a:r>
              <a:rPr lang="en-GB" sz="1000">
                <a:solidFill>
                  <a:srgbClr val="000000"/>
                </a:solidFill>
                <a:latin typeface="Raleway"/>
                <a:ea typeface="Raleway"/>
                <a:cs typeface="Raleway"/>
                <a:sym typeface="Raleway"/>
              </a:rPr>
              <a:t> Not meaningful in GARCH/ARCH models, as they focus on volatility prediction rather than direct time-series values.</a:t>
            </a:r>
            <a:endParaRPr sz="1000">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endParaRPr sz="900">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endParaRPr sz="900">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endParaRPr sz="1000">
              <a:solidFill>
                <a:srgbClr val="000000"/>
              </a:solidFill>
              <a:latin typeface="Raleway"/>
              <a:ea typeface="Raleway"/>
              <a:cs typeface="Raleway"/>
              <a:sym typeface="Raleway"/>
            </a:endParaRPr>
          </a:p>
          <a:p>
            <a:pPr marL="914400" lvl="0" indent="0" algn="l" rtl="0">
              <a:lnSpc>
                <a:spcPct val="100000"/>
              </a:lnSpc>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900" b="1">
              <a:solidFill>
                <a:srgbClr val="000000"/>
              </a:solidFill>
              <a:latin typeface="Raleway"/>
              <a:ea typeface="Raleway"/>
              <a:cs typeface="Raleway"/>
              <a:sym typeface="Raleway"/>
            </a:endParaRPr>
          </a:p>
          <a:p>
            <a:pPr marL="0" lvl="0" indent="0" algn="l" rtl="0">
              <a:spcBef>
                <a:spcPts val="1200"/>
              </a:spcBef>
              <a:spcAft>
                <a:spcPts val="0"/>
              </a:spcAft>
              <a:buNone/>
            </a:pPr>
            <a:endParaRPr sz="900">
              <a:solidFill>
                <a:srgbClr val="000000"/>
              </a:solidFill>
              <a:latin typeface="Raleway"/>
              <a:ea typeface="Raleway"/>
              <a:cs typeface="Raleway"/>
              <a:sym typeface="Raleway"/>
            </a:endParaRPr>
          </a:p>
          <a:p>
            <a:pPr marL="0" lvl="0" indent="0" algn="l" rtl="0">
              <a:spcBef>
                <a:spcPts val="1200"/>
              </a:spcBef>
              <a:spcAft>
                <a:spcPts val="0"/>
              </a:spcAft>
              <a:buNone/>
            </a:pPr>
            <a:endParaRPr sz="11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a:solidFill>
                <a:srgbClr val="000000"/>
              </a:solidFill>
              <a:latin typeface="Raleway"/>
              <a:ea typeface="Raleway"/>
              <a:cs typeface="Raleway"/>
              <a:sym typeface="Raleway"/>
            </a:endParaRPr>
          </a:p>
        </p:txBody>
      </p:sp>
      <p:sp>
        <p:nvSpPr>
          <p:cNvPr id="413" name="Google Shape;413;p4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31</a:t>
            </a:fld>
            <a:endParaRPr/>
          </a:p>
        </p:txBody>
      </p:sp>
      <p:sp>
        <p:nvSpPr>
          <p:cNvPr id="414" name="Google Shape;414;p48"/>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Core Methodologies &amp; Modeling [11 / 19]</a:t>
            </a:r>
            <a:endParaRPr/>
          </a:p>
        </p:txBody>
      </p:sp>
      <p:pic>
        <p:nvPicPr>
          <p:cNvPr id="415" name="Google Shape;415;p48"/>
          <p:cNvPicPr preferRelativeResize="0"/>
          <p:nvPr/>
        </p:nvPicPr>
        <p:blipFill>
          <a:blip r:embed="rId3">
            <a:alphaModFix/>
          </a:blip>
          <a:stretch>
            <a:fillRect/>
          </a:stretch>
        </p:blipFill>
        <p:spPr>
          <a:xfrm>
            <a:off x="727650" y="1196163"/>
            <a:ext cx="7467600" cy="22002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9"/>
          <p:cNvSpPr txBox="1">
            <a:spLocks noGrp="1"/>
          </p:cNvSpPr>
          <p:nvPr>
            <p:ph type="body" idx="1"/>
          </p:nvPr>
        </p:nvSpPr>
        <p:spPr>
          <a:xfrm>
            <a:off x="234625" y="311550"/>
            <a:ext cx="2926200" cy="4520400"/>
          </a:xfrm>
          <a:prstGeom prst="rect">
            <a:avLst/>
          </a:prstGeom>
        </p:spPr>
        <p:txBody>
          <a:bodyPr spcFirstLastPara="1" wrap="square" lIns="91425" tIns="91425" rIns="91425" bIns="91425" anchor="t" anchorCtr="0">
            <a:noAutofit/>
          </a:bodyPr>
          <a:lstStyle/>
          <a:p>
            <a:pPr marL="457200" lvl="0" indent="-285750" algn="l" rtl="0">
              <a:spcBef>
                <a:spcPts val="1200"/>
              </a:spcBef>
              <a:spcAft>
                <a:spcPts val="0"/>
              </a:spcAft>
              <a:buClr>
                <a:schemeClr val="dk1"/>
              </a:buClr>
              <a:buSzPts val="900"/>
              <a:buFont typeface="Raleway"/>
              <a:buAutoNum type="alphaLcParenR"/>
            </a:pPr>
            <a:r>
              <a:rPr lang="en-GB" sz="900" b="1" dirty="0">
                <a:solidFill>
                  <a:schemeClr val="dk1"/>
                </a:solidFill>
                <a:latin typeface="Raleway"/>
                <a:ea typeface="Raleway"/>
                <a:cs typeface="Raleway"/>
                <a:sym typeface="Raleway"/>
              </a:rPr>
              <a:t>Determining the order of the GARCH model (continued)</a:t>
            </a:r>
            <a:endParaRPr sz="900" dirty="0">
              <a:solidFill>
                <a:srgbClr val="000000"/>
              </a:solidFill>
              <a:latin typeface="Raleway"/>
              <a:ea typeface="Raleway"/>
              <a:cs typeface="Raleway"/>
              <a:sym typeface="Raleway"/>
            </a:endParaRPr>
          </a:p>
          <a:p>
            <a:pPr marL="0" lvl="0" indent="0" algn="l" rtl="0">
              <a:spcBef>
                <a:spcPts val="1200"/>
              </a:spcBef>
              <a:spcAft>
                <a:spcPts val="0"/>
              </a:spcAft>
              <a:buNone/>
            </a:pPr>
            <a:r>
              <a:rPr lang="en-GB" sz="900" dirty="0">
                <a:solidFill>
                  <a:srgbClr val="000000"/>
                </a:solidFill>
                <a:latin typeface="Raleway"/>
                <a:ea typeface="Raleway"/>
                <a:cs typeface="Raleway"/>
                <a:sym typeface="Raleway"/>
              </a:rPr>
              <a:t>Now that we have the ARIMA-GARCH models for each of NVDA and AAPL, we check whether we have captured all the salient features in the data.</a:t>
            </a:r>
            <a:endParaRPr sz="900" dirty="0">
              <a:solidFill>
                <a:srgbClr val="000000"/>
              </a:solidFill>
              <a:latin typeface="Raleway"/>
              <a:ea typeface="Raleway"/>
              <a:cs typeface="Raleway"/>
              <a:sym typeface="Raleway"/>
            </a:endParaRPr>
          </a:p>
          <a:p>
            <a:pPr marL="0" lvl="0" indent="0" algn="l" rtl="0">
              <a:spcBef>
                <a:spcPts val="1200"/>
              </a:spcBef>
              <a:spcAft>
                <a:spcPts val="0"/>
              </a:spcAft>
              <a:buNone/>
            </a:pPr>
            <a:r>
              <a:rPr lang="en-GB" sz="900" b="1" dirty="0">
                <a:solidFill>
                  <a:srgbClr val="000000"/>
                </a:solidFill>
                <a:latin typeface="Raleway"/>
                <a:ea typeface="Raleway"/>
                <a:cs typeface="Raleway"/>
                <a:sym typeface="Raleway"/>
              </a:rPr>
              <a:t>Key Observations:</a:t>
            </a:r>
            <a:endParaRPr sz="900" b="1" dirty="0">
              <a:solidFill>
                <a:srgbClr val="000000"/>
              </a:solidFill>
              <a:latin typeface="Raleway"/>
              <a:ea typeface="Raleway"/>
              <a:cs typeface="Raleway"/>
              <a:sym typeface="Raleway"/>
            </a:endParaRPr>
          </a:p>
          <a:p>
            <a:pPr marL="457200" lvl="0" indent="-285750" algn="l" rtl="0">
              <a:lnSpc>
                <a:spcPct val="100000"/>
              </a:lnSpc>
              <a:spcBef>
                <a:spcPts val="1200"/>
              </a:spcBef>
              <a:spcAft>
                <a:spcPts val="0"/>
              </a:spcAft>
              <a:buClr>
                <a:srgbClr val="000000"/>
              </a:buClr>
              <a:buSzPts val="900"/>
              <a:buFont typeface="Raleway"/>
              <a:buChar char="●"/>
            </a:pPr>
            <a:r>
              <a:rPr lang="en-GB" sz="900" dirty="0">
                <a:solidFill>
                  <a:srgbClr val="000000"/>
                </a:solidFill>
                <a:latin typeface="Raleway"/>
                <a:ea typeface="Raleway"/>
                <a:cs typeface="Raleway"/>
                <a:sym typeface="Raleway"/>
              </a:rPr>
              <a:t>The ACF and PACF of the residuals and squared residuals for NDVA seem to indicate that most of the salient features have been taken care. However for AAPL the squared residuals still exhibit some significant lags - although much less than before.</a:t>
            </a:r>
            <a:endParaRPr sz="900" dirty="0">
              <a:solidFill>
                <a:srgbClr val="000000"/>
              </a:solidFill>
              <a:latin typeface="Raleway"/>
              <a:ea typeface="Raleway"/>
              <a:cs typeface="Raleway"/>
              <a:sym typeface="Raleway"/>
            </a:endParaRPr>
          </a:p>
          <a:p>
            <a:pPr marL="457200" lvl="0" indent="-285750" algn="l" rtl="0">
              <a:lnSpc>
                <a:spcPct val="100000"/>
              </a:lnSpc>
              <a:spcBef>
                <a:spcPts val="0"/>
              </a:spcBef>
              <a:spcAft>
                <a:spcPts val="0"/>
              </a:spcAft>
              <a:buClr>
                <a:srgbClr val="000000"/>
              </a:buClr>
              <a:buSzPts val="900"/>
              <a:buFont typeface="Raleway"/>
              <a:buChar char="●"/>
            </a:pPr>
            <a:r>
              <a:rPr lang="en-GB" sz="900" dirty="0">
                <a:solidFill>
                  <a:srgbClr val="000000"/>
                </a:solidFill>
                <a:latin typeface="Raleway"/>
                <a:ea typeface="Raleway"/>
                <a:cs typeface="Raleway"/>
                <a:sym typeface="Raleway"/>
              </a:rPr>
              <a:t>The Q-Q plots do seem to exhibit some improvement, with the deviations at the 'tails' being less; the points lie closer to the line in each case - we further ascertain this by checking the kurtosis of the residuals. For NVDA, the excess kurtosis from the GARCH residuals is </a:t>
            </a:r>
            <a:r>
              <a:rPr lang="en-GB" sz="900" b="1" dirty="0">
                <a:solidFill>
                  <a:srgbClr val="000000"/>
                </a:solidFill>
                <a:latin typeface="Raleway"/>
                <a:ea typeface="Raleway"/>
                <a:cs typeface="Raleway"/>
                <a:sym typeface="Raleway"/>
              </a:rPr>
              <a:t>0.209</a:t>
            </a:r>
            <a:r>
              <a:rPr lang="en-GB" sz="900" dirty="0">
                <a:solidFill>
                  <a:srgbClr val="000000"/>
                </a:solidFill>
                <a:latin typeface="Raleway"/>
                <a:ea typeface="Raleway"/>
                <a:cs typeface="Raleway"/>
                <a:sym typeface="Raleway"/>
              </a:rPr>
              <a:t> while for AAPL it is </a:t>
            </a:r>
            <a:r>
              <a:rPr lang="en-GB" sz="900" b="1" dirty="0">
                <a:solidFill>
                  <a:srgbClr val="000000"/>
                </a:solidFill>
                <a:latin typeface="Raleway"/>
                <a:ea typeface="Raleway"/>
                <a:cs typeface="Raleway"/>
                <a:sym typeface="Raleway"/>
              </a:rPr>
              <a:t>-0.196</a:t>
            </a:r>
            <a:r>
              <a:rPr lang="en-GB" sz="900" dirty="0">
                <a:solidFill>
                  <a:srgbClr val="000000"/>
                </a:solidFill>
                <a:latin typeface="Raleway"/>
                <a:ea typeface="Raleway"/>
                <a:cs typeface="Raleway"/>
                <a:sym typeface="Raleway"/>
              </a:rPr>
              <a:t>. Both show a marked improvement showing that the GARCH models are able to capture heavy tails.</a:t>
            </a:r>
            <a:endParaRPr sz="900" dirty="0">
              <a:solidFill>
                <a:srgbClr val="000000"/>
              </a:solidFill>
              <a:latin typeface="Raleway"/>
              <a:ea typeface="Raleway"/>
              <a:cs typeface="Raleway"/>
              <a:sym typeface="Raleway"/>
            </a:endParaRPr>
          </a:p>
          <a:p>
            <a:pPr marL="457200" lvl="0" indent="-285750" algn="l" rtl="0">
              <a:lnSpc>
                <a:spcPct val="100000"/>
              </a:lnSpc>
              <a:spcBef>
                <a:spcPts val="0"/>
              </a:spcBef>
              <a:spcAft>
                <a:spcPts val="0"/>
              </a:spcAft>
              <a:buClr>
                <a:srgbClr val="000000"/>
              </a:buClr>
              <a:buSzPts val="900"/>
              <a:buFont typeface="Raleway"/>
              <a:buChar char="●"/>
            </a:pPr>
            <a:r>
              <a:rPr lang="en-GB" sz="900" dirty="0">
                <a:solidFill>
                  <a:srgbClr val="000000"/>
                </a:solidFill>
                <a:latin typeface="Raleway"/>
                <a:ea typeface="Raleway"/>
                <a:cs typeface="Raleway"/>
                <a:sym typeface="Raleway"/>
              </a:rPr>
              <a:t>We need to test higher order GARCH models to see if there is any </a:t>
            </a:r>
            <a:r>
              <a:rPr lang="en-GB" sz="900">
                <a:solidFill>
                  <a:srgbClr val="000000"/>
                </a:solidFill>
                <a:latin typeface="Raleway"/>
                <a:ea typeface="Raleway"/>
                <a:cs typeface="Raleway"/>
                <a:sym typeface="Raleway"/>
              </a:rPr>
              <a:t>improvement</a:t>
            </a:r>
            <a:r>
              <a:rPr lang="en-GB" sz="900" smtClean="0">
                <a:solidFill>
                  <a:srgbClr val="000000"/>
                </a:solidFill>
                <a:latin typeface="Raleway"/>
                <a:ea typeface="Raleway"/>
                <a:cs typeface="Raleway"/>
                <a:sym typeface="Raleway"/>
              </a:rPr>
              <a:t>.</a:t>
            </a:r>
            <a:endParaRPr sz="900" dirty="0">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endParaRPr sz="900" dirty="0">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endParaRPr sz="1000" dirty="0">
              <a:solidFill>
                <a:srgbClr val="000000"/>
              </a:solidFill>
              <a:latin typeface="Raleway"/>
              <a:ea typeface="Raleway"/>
              <a:cs typeface="Raleway"/>
              <a:sym typeface="Raleway"/>
            </a:endParaRPr>
          </a:p>
          <a:p>
            <a:pPr marL="914400" lvl="0" indent="0" algn="l" rtl="0">
              <a:lnSpc>
                <a:spcPct val="100000"/>
              </a:lnSpc>
              <a:spcBef>
                <a:spcPts val="1200"/>
              </a:spcBef>
              <a:spcAft>
                <a:spcPts val="0"/>
              </a:spcAft>
              <a:buNone/>
            </a:pPr>
            <a:endParaRPr sz="1000" dirty="0">
              <a:solidFill>
                <a:srgbClr val="000000"/>
              </a:solidFill>
              <a:latin typeface="Raleway"/>
              <a:ea typeface="Raleway"/>
              <a:cs typeface="Raleway"/>
              <a:sym typeface="Raleway"/>
            </a:endParaRPr>
          </a:p>
          <a:p>
            <a:pPr marL="0" lvl="0" indent="0" algn="l" rtl="0">
              <a:spcBef>
                <a:spcPts val="1200"/>
              </a:spcBef>
              <a:spcAft>
                <a:spcPts val="0"/>
              </a:spcAft>
              <a:buNone/>
            </a:pPr>
            <a:endParaRPr sz="900" b="1" dirty="0">
              <a:solidFill>
                <a:srgbClr val="000000"/>
              </a:solidFill>
              <a:latin typeface="Raleway"/>
              <a:ea typeface="Raleway"/>
              <a:cs typeface="Raleway"/>
              <a:sym typeface="Raleway"/>
            </a:endParaRPr>
          </a:p>
          <a:p>
            <a:pPr marL="0" lvl="0" indent="0" algn="l" rtl="0">
              <a:spcBef>
                <a:spcPts val="1200"/>
              </a:spcBef>
              <a:spcAft>
                <a:spcPts val="0"/>
              </a:spcAft>
              <a:buNone/>
            </a:pPr>
            <a:endParaRPr sz="900" dirty="0">
              <a:solidFill>
                <a:srgbClr val="000000"/>
              </a:solidFill>
              <a:latin typeface="Raleway"/>
              <a:ea typeface="Raleway"/>
              <a:cs typeface="Raleway"/>
              <a:sym typeface="Raleway"/>
            </a:endParaRPr>
          </a:p>
          <a:p>
            <a:pPr marL="0" lvl="0" indent="0" algn="l" rtl="0">
              <a:spcBef>
                <a:spcPts val="1200"/>
              </a:spcBef>
              <a:spcAft>
                <a:spcPts val="0"/>
              </a:spcAft>
              <a:buNone/>
            </a:pPr>
            <a:endParaRPr sz="1100" dirty="0">
              <a:solidFill>
                <a:srgbClr val="000000"/>
              </a:solidFill>
              <a:latin typeface="Raleway"/>
              <a:ea typeface="Raleway"/>
              <a:cs typeface="Raleway"/>
              <a:sym typeface="Raleway"/>
            </a:endParaRPr>
          </a:p>
          <a:p>
            <a:pPr marL="0" lvl="0" indent="0" algn="l" rtl="0">
              <a:spcBef>
                <a:spcPts val="1200"/>
              </a:spcBef>
              <a:spcAft>
                <a:spcPts val="0"/>
              </a:spcAft>
              <a:buNone/>
            </a:pPr>
            <a:endParaRPr sz="1000" dirty="0">
              <a:solidFill>
                <a:srgbClr val="000000"/>
              </a:solidFill>
              <a:latin typeface="Raleway"/>
              <a:ea typeface="Raleway"/>
              <a:cs typeface="Raleway"/>
              <a:sym typeface="Raleway"/>
            </a:endParaRPr>
          </a:p>
          <a:p>
            <a:pPr marL="0" lvl="0" indent="0" algn="l" rtl="0">
              <a:spcBef>
                <a:spcPts val="1200"/>
              </a:spcBef>
              <a:spcAft>
                <a:spcPts val="0"/>
              </a:spcAft>
              <a:buNone/>
            </a:pPr>
            <a:endParaRPr sz="1000" dirty="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dirty="0">
              <a:solidFill>
                <a:srgbClr val="000000"/>
              </a:solidFill>
              <a:latin typeface="Raleway"/>
              <a:ea typeface="Raleway"/>
              <a:cs typeface="Raleway"/>
              <a:sym typeface="Raleway"/>
            </a:endParaRPr>
          </a:p>
        </p:txBody>
      </p:sp>
      <p:sp>
        <p:nvSpPr>
          <p:cNvPr id="421" name="Google Shape;421;p4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32</a:t>
            </a:fld>
            <a:endParaRPr/>
          </a:p>
        </p:txBody>
      </p:sp>
      <p:sp>
        <p:nvSpPr>
          <p:cNvPr id="422" name="Google Shape;422;p49"/>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Core Methodologies &amp; Modeling [12 / 19]</a:t>
            </a:r>
            <a:endParaRPr/>
          </a:p>
        </p:txBody>
      </p:sp>
      <p:pic>
        <p:nvPicPr>
          <p:cNvPr id="423" name="Google Shape;423;p49"/>
          <p:cNvPicPr preferRelativeResize="0"/>
          <p:nvPr/>
        </p:nvPicPr>
        <p:blipFill>
          <a:blip r:embed="rId3">
            <a:alphaModFix/>
          </a:blip>
          <a:stretch>
            <a:fillRect/>
          </a:stretch>
        </p:blipFill>
        <p:spPr>
          <a:xfrm>
            <a:off x="3160825" y="535200"/>
            <a:ext cx="5703049" cy="42967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50"/>
          <p:cNvSpPr txBox="1">
            <a:spLocks noGrp="1"/>
          </p:cNvSpPr>
          <p:nvPr>
            <p:ph type="body" idx="1"/>
          </p:nvPr>
        </p:nvSpPr>
        <p:spPr>
          <a:xfrm>
            <a:off x="234625" y="311550"/>
            <a:ext cx="8695800" cy="4520400"/>
          </a:xfrm>
          <a:prstGeom prst="rect">
            <a:avLst/>
          </a:prstGeom>
        </p:spPr>
        <p:txBody>
          <a:bodyPr spcFirstLastPara="1" wrap="square" lIns="91425" tIns="91425" rIns="91425" bIns="91425" anchor="t" anchorCtr="0">
            <a:noAutofit/>
          </a:bodyPr>
          <a:lstStyle/>
          <a:p>
            <a:pPr marL="457200" lvl="0" indent="-285750" algn="l" rtl="0">
              <a:spcBef>
                <a:spcPts val="1200"/>
              </a:spcBef>
              <a:spcAft>
                <a:spcPts val="0"/>
              </a:spcAft>
              <a:buClr>
                <a:schemeClr val="dk1"/>
              </a:buClr>
              <a:buSzPts val="900"/>
              <a:buFont typeface="Raleway"/>
              <a:buAutoNum type="alphaLcParenR"/>
            </a:pPr>
            <a:r>
              <a:rPr lang="en-GB" sz="900" b="1">
                <a:solidFill>
                  <a:schemeClr val="dk1"/>
                </a:solidFill>
                <a:latin typeface="Raleway"/>
                <a:ea typeface="Raleway"/>
                <a:cs typeface="Raleway"/>
                <a:sym typeface="Raleway"/>
              </a:rPr>
              <a:t>Determining the order of the GARCH model (continued)</a:t>
            </a:r>
            <a:endParaRPr sz="1000">
              <a:solidFill>
                <a:srgbClr val="000000"/>
              </a:solidFill>
              <a:latin typeface="Raleway"/>
              <a:ea typeface="Raleway"/>
              <a:cs typeface="Raleway"/>
              <a:sym typeface="Raleway"/>
            </a:endParaRPr>
          </a:p>
          <a:p>
            <a:pPr marL="0" lvl="0" indent="0" algn="l" rtl="0">
              <a:spcBef>
                <a:spcPts val="1200"/>
              </a:spcBef>
              <a:spcAft>
                <a:spcPts val="0"/>
              </a:spcAft>
              <a:buNone/>
            </a:pPr>
            <a:r>
              <a:rPr lang="en-GB" sz="1000">
                <a:solidFill>
                  <a:srgbClr val="000000"/>
                </a:solidFill>
                <a:latin typeface="Raleway"/>
                <a:ea typeface="Raleway"/>
                <a:cs typeface="Raleway"/>
                <a:sym typeface="Raleway"/>
              </a:rPr>
              <a:t>The results of the various GARCH models fit for AAPL are as follows:</a:t>
            </a: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Key Observations:</a:t>
            </a:r>
            <a:endParaRPr sz="1000">
              <a:solidFill>
                <a:srgbClr val="000000"/>
              </a:solidFill>
              <a:latin typeface="Raleway"/>
              <a:ea typeface="Raleway"/>
              <a:cs typeface="Raleway"/>
              <a:sym typeface="Raleway"/>
            </a:endParaRPr>
          </a:p>
          <a:p>
            <a:pPr marL="457200" lvl="0" indent="-292100" algn="l" rtl="0">
              <a:lnSpc>
                <a:spcPct val="100000"/>
              </a:lnSpc>
              <a:spcBef>
                <a:spcPts val="120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GARCH (2,1) and GARCH (1,1) display strong performance with significant parameters and lower AIC/BIC values compared to others.</a:t>
            </a:r>
            <a:endParaRPr sz="1000">
              <a:solidFill>
                <a:srgbClr val="000000"/>
              </a:solidFill>
              <a:latin typeface="Raleway"/>
              <a:ea typeface="Raleway"/>
              <a:cs typeface="Raleway"/>
              <a:sym typeface="Raleway"/>
            </a:endParaRPr>
          </a:p>
          <a:p>
            <a:pPr marL="457200" lvl="0" indent="-292100" algn="l" rtl="0">
              <a:lnSpc>
                <a:spcPct val="100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GARCH (3,0) captures additional volatility effects but has a slightly higher AIC/BIC.</a:t>
            </a:r>
            <a:endParaRPr sz="1000">
              <a:solidFill>
                <a:srgbClr val="000000"/>
              </a:solidFill>
              <a:latin typeface="Raleway"/>
              <a:ea typeface="Raleway"/>
              <a:cs typeface="Raleway"/>
              <a:sym typeface="Raleway"/>
            </a:endParaRPr>
          </a:p>
          <a:p>
            <a:pPr marL="457200" lvl="0" indent="-292100" algn="l" rtl="0">
              <a:lnSpc>
                <a:spcPct val="100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GARCH (2,0) is simpler but still significant for short-term variance effects.</a:t>
            </a:r>
            <a:endParaRPr sz="1000">
              <a:solidFill>
                <a:srgbClr val="000000"/>
              </a:solidFill>
              <a:latin typeface="Raleway"/>
              <a:ea typeface="Raleway"/>
              <a:cs typeface="Raleway"/>
              <a:sym typeface="Raleway"/>
            </a:endParaRPr>
          </a:p>
          <a:p>
            <a:pPr marL="457200" lvl="0" indent="-292100" algn="l" rtl="0">
              <a:lnSpc>
                <a:spcPct val="100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GARCH (2,2) includes additional beta parameters, but they are not statistically significant, potentially making it less optimal.</a:t>
            </a:r>
            <a:endParaRPr sz="1000">
              <a:solidFill>
                <a:srgbClr val="000000"/>
              </a:solidFill>
              <a:latin typeface="Raleway"/>
              <a:ea typeface="Raleway"/>
              <a:cs typeface="Raleway"/>
              <a:sym typeface="Raleway"/>
            </a:endParaRPr>
          </a:p>
          <a:p>
            <a:pPr marL="457200" lvl="0" indent="-292100" algn="l" rtl="0">
              <a:lnSpc>
                <a:spcPct val="100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Models with beta terms such as GARCH (2,1) and GARCH (1,1) outperform ARCH-like models (GARCH (2,0) and GARCH (3,0)) in capturing volatility persistence.</a:t>
            </a:r>
            <a:endParaRPr sz="1000">
              <a:solidFill>
                <a:srgbClr val="000000"/>
              </a:solidFill>
              <a:latin typeface="Raleway"/>
              <a:ea typeface="Raleway"/>
              <a:cs typeface="Raleway"/>
              <a:sym typeface="Raleway"/>
            </a:endParaRPr>
          </a:p>
          <a:p>
            <a:pPr marL="457200" lvl="0" indent="-292100" algn="l" rtl="0">
              <a:lnSpc>
                <a:spcPct val="100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GARCH (2,2) is excluded from further analysis due to insignificant beta terms.</a:t>
            </a:r>
            <a:endParaRPr sz="1000">
              <a:solidFill>
                <a:srgbClr val="000000"/>
              </a:solidFill>
              <a:latin typeface="Raleway"/>
              <a:ea typeface="Raleway"/>
              <a:cs typeface="Raleway"/>
              <a:sym typeface="Raleway"/>
            </a:endParaRPr>
          </a:p>
          <a:p>
            <a:pPr marL="457200" lvl="0" indent="-292100" algn="l" rtl="0">
              <a:lnSpc>
                <a:spcPct val="100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Overall, the GARCH (2,1) model provides the best fit overall, capturing both short-term and long-term volatility dynamics effectively; balancing complexity and performance.</a:t>
            </a:r>
            <a:endParaRPr sz="1000">
              <a:solidFill>
                <a:srgbClr val="000000"/>
              </a:solidFill>
              <a:latin typeface="Raleway"/>
              <a:ea typeface="Raleway"/>
              <a:cs typeface="Raleway"/>
              <a:sym typeface="Raleway"/>
            </a:endParaRPr>
          </a:p>
          <a:p>
            <a:pPr marL="457200" lvl="0" indent="-292100" algn="l" rtl="0">
              <a:lnSpc>
                <a:spcPct val="100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The GARCH (1,1) model is a strong alternative, being more parsimonious and nearly as effective.</a:t>
            </a:r>
            <a:endParaRPr sz="900">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endParaRPr sz="900">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endParaRPr sz="1000">
              <a:solidFill>
                <a:srgbClr val="000000"/>
              </a:solidFill>
              <a:latin typeface="Raleway"/>
              <a:ea typeface="Raleway"/>
              <a:cs typeface="Raleway"/>
              <a:sym typeface="Raleway"/>
            </a:endParaRPr>
          </a:p>
          <a:p>
            <a:pPr marL="914400" lvl="0" indent="0" algn="l" rtl="0">
              <a:lnSpc>
                <a:spcPct val="100000"/>
              </a:lnSpc>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900" b="1">
              <a:solidFill>
                <a:srgbClr val="000000"/>
              </a:solidFill>
              <a:latin typeface="Raleway"/>
              <a:ea typeface="Raleway"/>
              <a:cs typeface="Raleway"/>
              <a:sym typeface="Raleway"/>
            </a:endParaRPr>
          </a:p>
          <a:p>
            <a:pPr marL="0" lvl="0" indent="0" algn="l" rtl="0">
              <a:spcBef>
                <a:spcPts val="1200"/>
              </a:spcBef>
              <a:spcAft>
                <a:spcPts val="0"/>
              </a:spcAft>
              <a:buNone/>
            </a:pPr>
            <a:endParaRPr sz="900">
              <a:solidFill>
                <a:srgbClr val="000000"/>
              </a:solidFill>
              <a:latin typeface="Raleway"/>
              <a:ea typeface="Raleway"/>
              <a:cs typeface="Raleway"/>
              <a:sym typeface="Raleway"/>
            </a:endParaRPr>
          </a:p>
          <a:p>
            <a:pPr marL="0" lvl="0" indent="0" algn="l" rtl="0">
              <a:spcBef>
                <a:spcPts val="1200"/>
              </a:spcBef>
              <a:spcAft>
                <a:spcPts val="0"/>
              </a:spcAft>
              <a:buNone/>
            </a:pPr>
            <a:endParaRPr sz="11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a:solidFill>
                <a:srgbClr val="000000"/>
              </a:solidFill>
              <a:latin typeface="Raleway"/>
              <a:ea typeface="Raleway"/>
              <a:cs typeface="Raleway"/>
              <a:sym typeface="Raleway"/>
            </a:endParaRPr>
          </a:p>
        </p:txBody>
      </p:sp>
      <p:sp>
        <p:nvSpPr>
          <p:cNvPr id="429" name="Google Shape;429;p5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33</a:t>
            </a:fld>
            <a:endParaRPr/>
          </a:p>
        </p:txBody>
      </p:sp>
      <p:sp>
        <p:nvSpPr>
          <p:cNvPr id="430" name="Google Shape;430;p50"/>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Core Methodologies &amp; Modeling [13 / 19]</a:t>
            </a:r>
            <a:endParaRPr/>
          </a:p>
        </p:txBody>
      </p:sp>
      <p:pic>
        <p:nvPicPr>
          <p:cNvPr id="431" name="Google Shape;431;p50"/>
          <p:cNvPicPr preferRelativeResize="0"/>
          <p:nvPr/>
        </p:nvPicPr>
        <p:blipFill>
          <a:blip r:embed="rId3">
            <a:alphaModFix/>
          </a:blip>
          <a:stretch>
            <a:fillRect/>
          </a:stretch>
        </p:blipFill>
        <p:spPr>
          <a:xfrm>
            <a:off x="234625" y="1087200"/>
            <a:ext cx="8695799" cy="198499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51"/>
          <p:cNvSpPr txBox="1">
            <a:spLocks noGrp="1"/>
          </p:cNvSpPr>
          <p:nvPr>
            <p:ph type="body" idx="1"/>
          </p:nvPr>
        </p:nvSpPr>
        <p:spPr>
          <a:xfrm>
            <a:off x="234625" y="311550"/>
            <a:ext cx="2926200" cy="45204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900" b="1">
                <a:solidFill>
                  <a:schemeClr val="dk1"/>
                </a:solidFill>
                <a:latin typeface="Raleway"/>
                <a:ea typeface="Raleway"/>
                <a:cs typeface="Raleway"/>
                <a:sym typeface="Raleway"/>
              </a:rPr>
              <a:t>b)	ARIMA-GARCH model diagnostics</a:t>
            </a:r>
            <a:endParaRPr sz="1000">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r>
              <a:rPr lang="en-GB" sz="1000">
                <a:solidFill>
                  <a:srgbClr val="000000"/>
                </a:solidFill>
                <a:latin typeface="Raleway"/>
                <a:ea typeface="Raleway"/>
                <a:cs typeface="Raleway"/>
                <a:sym typeface="Raleway"/>
              </a:rPr>
              <a:t>We also recheck this using the ACF and PACF plots.</a:t>
            </a:r>
            <a:endParaRPr sz="1000" b="1">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Key Observations:</a:t>
            </a:r>
            <a:endParaRPr sz="1000" b="1">
              <a:solidFill>
                <a:srgbClr val="000000"/>
              </a:solidFill>
              <a:latin typeface="Raleway"/>
              <a:ea typeface="Raleway"/>
              <a:cs typeface="Raleway"/>
              <a:sym typeface="Raleway"/>
            </a:endParaRPr>
          </a:p>
          <a:p>
            <a:pPr marL="457200" lvl="0" indent="-292100" algn="l" rtl="0">
              <a:lnSpc>
                <a:spcPct val="100000"/>
              </a:lnSpc>
              <a:spcBef>
                <a:spcPts val="120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From the plots, the GARCH (1,1) and the GARCH (2,1) perform the best.</a:t>
            </a:r>
            <a:endParaRPr sz="1000">
              <a:solidFill>
                <a:srgbClr val="000000"/>
              </a:solidFill>
              <a:latin typeface="Raleway"/>
              <a:ea typeface="Raleway"/>
              <a:cs typeface="Raleway"/>
              <a:sym typeface="Raleway"/>
            </a:endParaRPr>
          </a:p>
          <a:p>
            <a:pPr marL="457200" lvl="0" indent="-292100" algn="l" rtl="0">
              <a:lnSpc>
                <a:spcPct val="100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Based on this and the above model results, it seems sensible to use the GARCH (2,1) to model the volatility of AAPL.</a:t>
            </a:r>
            <a:endParaRPr sz="1000">
              <a:solidFill>
                <a:srgbClr val="000000"/>
              </a:solidFill>
              <a:latin typeface="Raleway"/>
              <a:ea typeface="Raleway"/>
              <a:cs typeface="Raleway"/>
              <a:sym typeface="Raleway"/>
            </a:endParaRPr>
          </a:p>
          <a:p>
            <a:pPr marL="457200" lvl="0" indent="-292100" algn="l" rtl="0">
              <a:lnSpc>
                <a:spcPct val="100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We can hence conclude that an </a:t>
            </a:r>
            <a:r>
              <a:rPr lang="en-GB" sz="1000" b="1">
                <a:solidFill>
                  <a:srgbClr val="000000"/>
                </a:solidFill>
                <a:latin typeface="Raleway"/>
                <a:ea typeface="Raleway"/>
                <a:cs typeface="Raleway"/>
                <a:sym typeface="Raleway"/>
              </a:rPr>
              <a:t>AR(1)-GARCH(1,1) </a:t>
            </a:r>
            <a:r>
              <a:rPr lang="en-GB" sz="1000">
                <a:solidFill>
                  <a:srgbClr val="000000"/>
                </a:solidFill>
                <a:latin typeface="Raleway"/>
                <a:ea typeface="Raleway"/>
                <a:cs typeface="Raleway"/>
                <a:sym typeface="Raleway"/>
              </a:rPr>
              <a:t>model is suitable for </a:t>
            </a:r>
            <a:r>
              <a:rPr lang="en-GB" sz="1000" b="1">
                <a:solidFill>
                  <a:srgbClr val="000000"/>
                </a:solidFill>
                <a:latin typeface="Raleway"/>
                <a:ea typeface="Raleway"/>
                <a:cs typeface="Raleway"/>
                <a:sym typeface="Raleway"/>
              </a:rPr>
              <a:t>NVDA </a:t>
            </a:r>
            <a:r>
              <a:rPr lang="en-GB" sz="1000">
                <a:solidFill>
                  <a:srgbClr val="000000"/>
                </a:solidFill>
                <a:latin typeface="Raleway"/>
                <a:ea typeface="Raleway"/>
                <a:cs typeface="Raleway"/>
                <a:sym typeface="Raleway"/>
              </a:rPr>
              <a:t>while an </a:t>
            </a:r>
            <a:r>
              <a:rPr lang="en-GB" sz="1000" b="1">
                <a:solidFill>
                  <a:srgbClr val="000000"/>
                </a:solidFill>
                <a:latin typeface="Raleway"/>
                <a:ea typeface="Raleway"/>
                <a:cs typeface="Raleway"/>
                <a:sym typeface="Raleway"/>
              </a:rPr>
              <a:t>MA(1)-GARCH(2,1) </a:t>
            </a:r>
            <a:r>
              <a:rPr lang="en-GB" sz="1000">
                <a:solidFill>
                  <a:srgbClr val="000000"/>
                </a:solidFill>
                <a:latin typeface="Raleway"/>
                <a:ea typeface="Raleway"/>
                <a:cs typeface="Raleway"/>
                <a:sym typeface="Raleway"/>
              </a:rPr>
              <a:t>model is suitable for </a:t>
            </a:r>
            <a:r>
              <a:rPr lang="en-GB" sz="1000" b="1">
                <a:solidFill>
                  <a:srgbClr val="000000"/>
                </a:solidFill>
                <a:latin typeface="Raleway"/>
                <a:ea typeface="Raleway"/>
                <a:cs typeface="Raleway"/>
                <a:sym typeface="Raleway"/>
              </a:rPr>
              <a:t>AAPL</a:t>
            </a:r>
            <a:r>
              <a:rPr lang="en-GB" sz="1000">
                <a:solidFill>
                  <a:srgbClr val="000000"/>
                </a:solidFill>
                <a:latin typeface="Raleway"/>
                <a:ea typeface="Raleway"/>
                <a:cs typeface="Raleway"/>
                <a:sym typeface="Raleway"/>
              </a:rPr>
              <a:t>.</a:t>
            </a:r>
            <a:endParaRPr sz="1000">
              <a:solidFill>
                <a:srgbClr val="000000"/>
              </a:solidFill>
              <a:latin typeface="Raleway"/>
              <a:ea typeface="Raleway"/>
              <a:cs typeface="Raleway"/>
              <a:sym typeface="Raleway"/>
            </a:endParaRPr>
          </a:p>
          <a:p>
            <a:pPr marL="914400" lvl="0" indent="0" algn="l" rtl="0">
              <a:lnSpc>
                <a:spcPct val="100000"/>
              </a:lnSpc>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900" b="1">
              <a:solidFill>
                <a:srgbClr val="000000"/>
              </a:solidFill>
              <a:latin typeface="Raleway"/>
              <a:ea typeface="Raleway"/>
              <a:cs typeface="Raleway"/>
              <a:sym typeface="Raleway"/>
            </a:endParaRPr>
          </a:p>
          <a:p>
            <a:pPr marL="0" lvl="0" indent="0" algn="l" rtl="0">
              <a:spcBef>
                <a:spcPts val="1200"/>
              </a:spcBef>
              <a:spcAft>
                <a:spcPts val="0"/>
              </a:spcAft>
              <a:buNone/>
            </a:pPr>
            <a:endParaRPr sz="900">
              <a:solidFill>
                <a:srgbClr val="000000"/>
              </a:solidFill>
              <a:latin typeface="Raleway"/>
              <a:ea typeface="Raleway"/>
              <a:cs typeface="Raleway"/>
              <a:sym typeface="Raleway"/>
            </a:endParaRPr>
          </a:p>
          <a:p>
            <a:pPr marL="0" lvl="0" indent="0" algn="l" rtl="0">
              <a:spcBef>
                <a:spcPts val="1200"/>
              </a:spcBef>
              <a:spcAft>
                <a:spcPts val="0"/>
              </a:spcAft>
              <a:buNone/>
            </a:pPr>
            <a:endParaRPr sz="11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a:solidFill>
                <a:srgbClr val="000000"/>
              </a:solidFill>
              <a:latin typeface="Raleway"/>
              <a:ea typeface="Raleway"/>
              <a:cs typeface="Raleway"/>
              <a:sym typeface="Raleway"/>
            </a:endParaRPr>
          </a:p>
        </p:txBody>
      </p:sp>
      <p:sp>
        <p:nvSpPr>
          <p:cNvPr id="437" name="Google Shape;437;p5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34</a:t>
            </a:fld>
            <a:endParaRPr/>
          </a:p>
        </p:txBody>
      </p:sp>
      <p:sp>
        <p:nvSpPr>
          <p:cNvPr id="438" name="Google Shape;438;p51"/>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Core Methodologies &amp; Modeling [14 / 19]</a:t>
            </a:r>
            <a:endParaRPr/>
          </a:p>
        </p:txBody>
      </p:sp>
      <p:pic>
        <p:nvPicPr>
          <p:cNvPr id="439" name="Google Shape;439;p51"/>
          <p:cNvPicPr preferRelativeResize="0"/>
          <p:nvPr/>
        </p:nvPicPr>
        <p:blipFill>
          <a:blip r:embed="rId3">
            <a:alphaModFix/>
          </a:blip>
          <a:stretch>
            <a:fillRect/>
          </a:stretch>
        </p:blipFill>
        <p:spPr>
          <a:xfrm>
            <a:off x="3319575" y="535200"/>
            <a:ext cx="5558875" cy="437532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2"/>
          <p:cNvSpPr txBox="1">
            <a:spLocks noGrp="1"/>
          </p:cNvSpPr>
          <p:nvPr>
            <p:ph type="body" idx="1"/>
          </p:nvPr>
        </p:nvSpPr>
        <p:spPr>
          <a:xfrm>
            <a:off x="234625" y="400150"/>
            <a:ext cx="3664800" cy="45204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900" b="1">
                <a:solidFill>
                  <a:schemeClr val="dk1"/>
                </a:solidFill>
                <a:latin typeface="Raleway"/>
                <a:ea typeface="Raleway"/>
                <a:cs typeface="Raleway"/>
                <a:sym typeface="Raleway"/>
              </a:rPr>
              <a:t>b)	ARIMA-GARCH model diagnostics (continued)</a:t>
            </a:r>
            <a:endParaRPr sz="900">
              <a:solidFill>
                <a:srgbClr val="000000"/>
              </a:solidFill>
              <a:latin typeface="Raleway"/>
              <a:ea typeface="Raleway"/>
              <a:cs typeface="Raleway"/>
              <a:sym typeface="Raleway"/>
            </a:endParaRPr>
          </a:p>
          <a:p>
            <a:pPr marL="0" lvl="0" indent="0" algn="l" rtl="0">
              <a:spcBef>
                <a:spcPts val="1200"/>
              </a:spcBef>
              <a:spcAft>
                <a:spcPts val="0"/>
              </a:spcAft>
              <a:buNone/>
            </a:pPr>
            <a:r>
              <a:rPr lang="en-GB" sz="900">
                <a:solidFill>
                  <a:srgbClr val="000000"/>
                </a:solidFill>
                <a:latin typeface="Raleway"/>
                <a:ea typeface="Raleway"/>
                <a:cs typeface="Raleway"/>
                <a:sym typeface="Raleway"/>
              </a:rPr>
              <a:t>We then proceed by testing simulated log returns from each fitted ARIMA-GARCH model versus actual test data. We inspect the fit using both the Mean Squared Error (MSE) and the Mean Absolute Error (MAE), as well as gauge it visually.</a:t>
            </a:r>
            <a:endParaRPr sz="900">
              <a:solidFill>
                <a:srgbClr val="000000"/>
              </a:solidFill>
              <a:latin typeface="Raleway"/>
              <a:ea typeface="Raleway"/>
              <a:cs typeface="Raleway"/>
              <a:sym typeface="Raleway"/>
            </a:endParaRPr>
          </a:p>
          <a:p>
            <a:pPr marL="0" lvl="0" indent="0" algn="l" rtl="0">
              <a:spcBef>
                <a:spcPts val="1200"/>
              </a:spcBef>
              <a:spcAft>
                <a:spcPts val="0"/>
              </a:spcAft>
              <a:buNone/>
            </a:pPr>
            <a:r>
              <a:rPr lang="en-GB" sz="900" b="1">
                <a:solidFill>
                  <a:srgbClr val="000000"/>
                </a:solidFill>
                <a:latin typeface="Raleway"/>
                <a:ea typeface="Raleway"/>
                <a:cs typeface="Raleway"/>
                <a:sym typeface="Raleway"/>
              </a:rPr>
              <a:t>Key Observations:</a:t>
            </a:r>
            <a:endParaRPr sz="900" b="1">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r>
              <a:rPr lang="en-GB" sz="900" b="1">
                <a:solidFill>
                  <a:srgbClr val="000000"/>
                </a:solidFill>
                <a:latin typeface="Raleway"/>
                <a:ea typeface="Raleway"/>
                <a:cs typeface="Raleway"/>
                <a:sym typeface="Raleway"/>
              </a:rPr>
              <a:t>NVDA:</a:t>
            </a:r>
            <a:endParaRPr sz="900" b="1">
              <a:solidFill>
                <a:srgbClr val="000000"/>
              </a:solidFill>
              <a:latin typeface="Raleway"/>
              <a:ea typeface="Raleway"/>
              <a:cs typeface="Raleway"/>
              <a:sym typeface="Raleway"/>
            </a:endParaRPr>
          </a:p>
          <a:p>
            <a:pPr marL="457200" lvl="0" indent="-285750" algn="l" rtl="0">
              <a:lnSpc>
                <a:spcPct val="100000"/>
              </a:lnSpc>
              <a:spcBef>
                <a:spcPts val="120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The MSE value of </a:t>
            </a:r>
            <a:r>
              <a:rPr lang="en-GB" sz="900" b="1">
                <a:solidFill>
                  <a:srgbClr val="000000"/>
                </a:solidFill>
                <a:latin typeface="Raleway"/>
                <a:ea typeface="Raleway"/>
                <a:cs typeface="Raleway"/>
                <a:sym typeface="Raleway"/>
              </a:rPr>
              <a:t>0.00196 </a:t>
            </a:r>
            <a:r>
              <a:rPr lang="en-GB" sz="900">
                <a:solidFill>
                  <a:srgbClr val="000000"/>
                </a:solidFill>
                <a:latin typeface="Raleway"/>
                <a:ea typeface="Raleway"/>
                <a:cs typeface="Raleway"/>
                <a:sym typeface="Raleway"/>
              </a:rPr>
              <a:t>suggests that the squared differences between actual and predicted values are relatively small. This reflects good forecasting performance, especially for financial time series data where achieving low error is challenging.</a:t>
            </a:r>
            <a:endParaRPr sz="900">
              <a:solidFill>
                <a:srgbClr val="000000"/>
              </a:solidFill>
              <a:latin typeface="Raleway"/>
              <a:ea typeface="Raleway"/>
              <a:cs typeface="Raleway"/>
              <a:sym typeface="Raleway"/>
            </a:endParaRPr>
          </a:p>
          <a:p>
            <a:pPr marL="457200" lvl="0" indent="-285750" algn="l" rtl="0">
              <a:lnSpc>
                <a:spcPct val="100000"/>
              </a:lnSpc>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The MAE value of </a:t>
            </a:r>
            <a:r>
              <a:rPr lang="en-GB" sz="900" b="1">
                <a:solidFill>
                  <a:srgbClr val="000000"/>
                </a:solidFill>
                <a:latin typeface="Raleway"/>
                <a:ea typeface="Raleway"/>
                <a:cs typeface="Raleway"/>
                <a:sym typeface="Raleway"/>
              </a:rPr>
              <a:t>0.0346</a:t>
            </a:r>
            <a:r>
              <a:rPr lang="en-GB" sz="900">
                <a:solidFill>
                  <a:srgbClr val="000000"/>
                </a:solidFill>
                <a:latin typeface="Raleway"/>
                <a:ea typeface="Raleway"/>
                <a:cs typeface="Raleway"/>
                <a:sym typeface="Raleway"/>
              </a:rPr>
              <a:t> shows that, on average, the absolute difference between actual and predicted values is modest. This further supports the effectiveness of the combined ARIMA-GARCH model.</a:t>
            </a:r>
            <a:endParaRPr sz="900">
              <a:solidFill>
                <a:srgbClr val="000000"/>
              </a:solidFill>
              <a:latin typeface="Raleway"/>
              <a:ea typeface="Raleway"/>
              <a:cs typeface="Raleway"/>
              <a:sym typeface="Raleway"/>
            </a:endParaRPr>
          </a:p>
          <a:p>
            <a:pPr marL="457200" lvl="0" indent="-285750" algn="l" rtl="0">
              <a:lnSpc>
                <a:spcPct val="100000"/>
              </a:lnSpc>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The simulated NVDA log returns follow a similar pattern to that of the actual data. There are a few extreme observations present in the actual data which this sets of simulated log returns does not exhibit however.</a:t>
            </a:r>
            <a:endParaRPr sz="900">
              <a:solidFill>
                <a:srgbClr val="000000"/>
              </a:solidFill>
              <a:latin typeface="Raleway"/>
              <a:ea typeface="Raleway"/>
              <a:cs typeface="Raleway"/>
              <a:sym typeface="Raleway"/>
            </a:endParaRPr>
          </a:p>
          <a:p>
            <a:pPr marL="0" lvl="0" indent="0" algn="l" rtl="0">
              <a:spcBef>
                <a:spcPts val="1200"/>
              </a:spcBef>
              <a:spcAft>
                <a:spcPts val="0"/>
              </a:spcAft>
              <a:buNone/>
            </a:pPr>
            <a:endParaRPr sz="900" b="1">
              <a:solidFill>
                <a:srgbClr val="000000"/>
              </a:solidFill>
              <a:latin typeface="Raleway"/>
              <a:ea typeface="Raleway"/>
              <a:cs typeface="Raleway"/>
              <a:sym typeface="Raleway"/>
            </a:endParaRPr>
          </a:p>
          <a:p>
            <a:pPr marL="0" lvl="0" indent="0" algn="l" rtl="0">
              <a:spcBef>
                <a:spcPts val="1200"/>
              </a:spcBef>
              <a:spcAft>
                <a:spcPts val="0"/>
              </a:spcAft>
              <a:buNone/>
            </a:pPr>
            <a:endParaRPr sz="900">
              <a:solidFill>
                <a:srgbClr val="000000"/>
              </a:solidFill>
              <a:latin typeface="Raleway"/>
              <a:ea typeface="Raleway"/>
              <a:cs typeface="Raleway"/>
              <a:sym typeface="Raleway"/>
            </a:endParaRPr>
          </a:p>
          <a:p>
            <a:pPr marL="0" lvl="0" indent="0" algn="l" rtl="0">
              <a:spcBef>
                <a:spcPts val="1200"/>
              </a:spcBef>
              <a:spcAft>
                <a:spcPts val="0"/>
              </a:spcAft>
              <a:buNone/>
            </a:pPr>
            <a:endParaRPr sz="11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a:solidFill>
                <a:srgbClr val="000000"/>
              </a:solidFill>
              <a:latin typeface="Raleway"/>
              <a:ea typeface="Raleway"/>
              <a:cs typeface="Raleway"/>
              <a:sym typeface="Raleway"/>
            </a:endParaRPr>
          </a:p>
        </p:txBody>
      </p:sp>
      <p:sp>
        <p:nvSpPr>
          <p:cNvPr id="445" name="Google Shape;445;p5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35</a:t>
            </a:fld>
            <a:endParaRPr/>
          </a:p>
        </p:txBody>
      </p:sp>
      <p:sp>
        <p:nvSpPr>
          <p:cNvPr id="446" name="Google Shape;446;p52"/>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Core Methodologies &amp; Modeling [15 / 19]</a:t>
            </a:r>
            <a:endParaRPr/>
          </a:p>
        </p:txBody>
      </p:sp>
      <p:pic>
        <p:nvPicPr>
          <p:cNvPr id="447" name="Google Shape;447;p52"/>
          <p:cNvPicPr preferRelativeResize="0"/>
          <p:nvPr/>
        </p:nvPicPr>
        <p:blipFill>
          <a:blip r:embed="rId3">
            <a:alphaModFix/>
          </a:blip>
          <a:stretch>
            <a:fillRect/>
          </a:stretch>
        </p:blipFill>
        <p:spPr>
          <a:xfrm>
            <a:off x="4040088" y="1529938"/>
            <a:ext cx="4871700" cy="28863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53"/>
          <p:cNvSpPr txBox="1">
            <a:spLocks noGrp="1"/>
          </p:cNvSpPr>
          <p:nvPr>
            <p:ph type="body" idx="1"/>
          </p:nvPr>
        </p:nvSpPr>
        <p:spPr>
          <a:xfrm>
            <a:off x="234625" y="311550"/>
            <a:ext cx="8788200" cy="45204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900" b="1">
                <a:solidFill>
                  <a:schemeClr val="dk1"/>
                </a:solidFill>
                <a:latin typeface="Raleway"/>
                <a:ea typeface="Raleway"/>
                <a:cs typeface="Raleway"/>
                <a:sym typeface="Raleway"/>
              </a:rPr>
              <a:t>b)	ARIMA-GARCH model diagnostics (continued)</a:t>
            </a:r>
            <a:endParaRPr sz="900">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r>
              <a:rPr lang="en-GB" sz="900" b="1">
                <a:solidFill>
                  <a:srgbClr val="000000"/>
                </a:solidFill>
                <a:latin typeface="Raleway"/>
                <a:ea typeface="Raleway"/>
                <a:cs typeface="Raleway"/>
                <a:sym typeface="Raleway"/>
              </a:rPr>
              <a:t>AAPL:</a:t>
            </a:r>
            <a:endParaRPr sz="900">
              <a:solidFill>
                <a:srgbClr val="000000"/>
              </a:solidFill>
              <a:latin typeface="Raleway"/>
              <a:ea typeface="Raleway"/>
              <a:cs typeface="Raleway"/>
              <a:sym typeface="Raleway"/>
            </a:endParaRPr>
          </a:p>
          <a:p>
            <a:pPr marL="457200" marR="0" lvl="0" indent="-285750" algn="l" rtl="0">
              <a:lnSpc>
                <a:spcPct val="100000"/>
              </a:lnSpc>
              <a:spcBef>
                <a:spcPts val="120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The MSE value is</a:t>
            </a:r>
            <a:r>
              <a:rPr lang="en-GB" sz="900" b="1">
                <a:solidFill>
                  <a:srgbClr val="000000"/>
                </a:solidFill>
                <a:latin typeface="Raleway"/>
                <a:ea typeface="Raleway"/>
                <a:cs typeface="Raleway"/>
                <a:sym typeface="Raleway"/>
              </a:rPr>
              <a:t> 0.000528</a:t>
            </a:r>
            <a:r>
              <a:rPr lang="en-GB" sz="900">
                <a:solidFill>
                  <a:srgbClr val="000000"/>
                </a:solidFill>
                <a:latin typeface="Raleway"/>
                <a:ea typeface="Raleway"/>
                <a:cs typeface="Raleway"/>
                <a:sym typeface="Raleway"/>
              </a:rPr>
              <a:t>, which indicates very small average squared errors between actual and predicted values. This suggests that the combined ARIMA-GARCH model has achieved a high level of accuracy in forecasting for this dataset.</a:t>
            </a:r>
            <a:endParaRPr sz="900">
              <a:solidFill>
                <a:srgbClr val="000000"/>
              </a:solidFill>
              <a:latin typeface="Raleway"/>
              <a:ea typeface="Raleway"/>
              <a:cs typeface="Raleway"/>
              <a:sym typeface="Raleway"/>
            </a:endParaRPr>
          </a:p>
          <a:p>
            <a:pPr marL="457200" marR="0" lvl="0" indent="-285750" algn="l" rtl="0">
              <a:lnSpc>
                <a:spcPct val="100000"/>
              </a:lnSpc>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The MAE value is </a:t>
            </a:r>
            <a:r>
              <a:rPr lang="en-GB" sz="900" b="1">
                <a:solidFill>
                  <a:srgbClr val="000000"/>
                </a:solidFill>
                <a:latin typeface="Raleway"/>
                <a:ea typeface="Raleway"/>
                <a:cs typeface="Raleway"/>
                <a:sym typeface="Raleway"/>
              </a:rPr>
              <a:t>0.0181</a:t>
            </a:r>
            <a:r>
              <a:rPr lang="en-GB" sz="900">
                <a:solidFill>
                  <a:srgbClr val="000000"/>
                </a:solidFill>
                <a:latin typeface="Raleway"/>
                <a:ea typeface="Raleway"/>
                <a:cs typeface="Raleway"/>
                <a:sym typeface="Raleway"/>
              </a:rPr>
              <a:t>, which highlights that the average absolute differences between the forecasts and actual values are minimal. This further confirms that the model is capable of producing precise predictions.</a:t>
            </a:r>
            <a:endParaRPr sz="900">
              <a:solidFill>
                <a:srgbClr val="000000"/>
              </a:solidFill>
              <a:latin typeface="Raleway"/>
              <a:ea typeface="Raleway"/>
              <a:cs typeface="Raleway"/>
              <a:sym typeface="Raleway"/>
            </a:endParaRPr>
          </a:p>
          <a:p>
            <a:pPr marL="457200" marR="0" lvl="0" indent="-285750" algn="l" rtl="0">
              <a:lnSpc>
                <a:spcPct val="100000"/>
              </a:lnSpc>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The simulated AAPL log returns follow a similar pattern to that of the actual data. Contrary to for NVDA, in this case the log returns exhibit the same level of 'extreme' spikes/lows as the actual data.</a:t>
            </a:r>
            <a:endParaRPr sz="900">
              <a:solidFill>
                <a:srgbClr val="000000"/>
              </a:solidFill>
              <a:latin typeface="Raleway"/>
              <a:ea typeface="Raleway"/>
              <a:cs typeface="Raleway"/>
              <a:sym typeface="Raleway"/>
            </a:endParaRPr>
          </a:p>
          <a:p>
            <a:pPr marL="914400" lvl="0" indent="0" algn="l" rtl="0">
              <a:lnSpc>
                <a:spcPct val="100000"/>
              </a:lnSpc>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900" b="1">
              <a:solidFill>
                <a:srgbClr val="000000"/>
              </a:solidFill>
              <a:latin typeface="Raleway"/>
              <a:ea typeface="Raleway"/>
              <a:cs typeface="Raleway"/>
              <a:sym typeface="Raleway"/>
            </a:endParaRPr>
          </a:p>
          <a:p>
            <a:pPr marL="0" lvl="0" indent="0" algn="l" rtl="0">
              <a:spcBef>
                <a:spcPts val="1200"/>
              </a:spcBef>
              <a:spcAft>
                <a:spcPts val="0"/>
              </a:spcAft>
              <a:buNone/>
            </a:pPr>
            <a:endParaRPr sz="900">
              <a:solidFill>
                <a:srgbClr val="000000"/>
              </a:solidFill>
              <a:latin typeface="Raleway"/>
              <a:ea typeface="Raleway"/>
              <a:cs typeface="Raleway"/>
              <a:sym typeface="Raleway"/>
            </a:endParaRPr>
          </a:p>
          <a:p>
            <a:pPr marL="0" lvl="0" indent="0" algn="l" rtl="0">
              <a:spcBef>
                <a:spcPts val="1200"/>
              </a:spcBef>
              <a:spcAft>
                <a:spcPts val="0"/>
              </a:spcAft>
              <a:buNone/>
            </a:pPr>
            <a:endParaRPr sz="11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a:solidFill>
                <a:srgbClr val="000000"/>
              </a:solidFill>
              <a:latin typeface="Raleway"/>
              <a:ea typeface="Raleway"/>
              <a:cs typeface="Raleway"/>
              <a:sym typeface="Raleway"/>
            </a:endParaRPr>
          </a:p>
        </p:txBody>
      </p:sp>
      <p:sp>
        <p:nvSpPr>
          <p:cNvPr id="453" name="Google Shape;453;p5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36</a:t>
            </a:fld>
            <a:endParaRPr/>
          </a:p>
        </p:txBody>
      </p:sp>
      <p:sp>
        <p:nvSpPr>
          <p:cNvPr id="454" name="Google Shape;454;p53"/>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Core Methodologies &amp; Modeling [16 / 19]</a:t>
            </a:r>
            <a:endParaRPr/>
          </a:p>
        </p:txBody>
      </p:sp>
      <p:pic>
        <p:nvPicPr>
          <p:cNvPr id="455" name="Google Shape;455;p53"/>
          <p:cNvPicPr preferRelativeResize="0"/>
          <p:nvPr/>
        </p:nvPicPr>
        <p:blipFill>
          <a:blip r:embed="rId3">
            <a:alphaModFix/>
          </a:blip>
          <a:stretch>
            <a:fillRect/>
          </a:stretch>
        </p:blipFill>
        <p:spPr>
          <a:xfrm>
            <a:off x="2029327" y="2050750"/>
            <a:ext cx="5085324" cy="30129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54"/>
          <p:cNvSpPr txBox="1">
            <a:spLocks noGrp="1"/>
          </p:cNvSpPr>
          <p:nvPr>
            <p:ph type="body" idx="1"/>
          </p:nvPr>
        </p:nvSpPr>
        <p:spPr>
          <a:xfrm>
            <a:off x="234625" y="311550"/>
            <a:ext cx="8788200" cy="45204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900" b="1">
                <a:solidFill>
                  <a:schemeClr val="dk1"/>
                </a:solidFill>
                <a:latin typeface="Raleway"/>
                <a:ea typeface="Raleway"/>
                <a:cs typeface="Raleway"/>
                <a:sym typeface="Raleway"/>
              </a:rPr>
              <a:t>b)	ARIMA-GARCH model diagnostics (continued)</a:t>
            </a:r>
            <a:endParaRPr sz="900">
              <a:solidFill>
                <a:srgbClr val="000000"/>
              </a:solidFill>
              <a:latin typeface="Raleway"/>
              <a:ea typeface="Raleway"/>
              <a:cs typeface="Raleway"/>
              <a:sym typeface="Raleway"/>
            </a:endParaRPr>
          </a:p>
          <a:p>
            <a:pPr marL="457200" lvl="0" indent="-285750" algn="l" rtl="0">
              <a:spcBef>
                <a:spcPts val="120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We also determine the correlation between the residuals of the ARIMA-GARCH model. This is </a:t>
            </a:r>
            <a:r>
              <a:rPr lang="en-GB" sz="900" b="1">
                <a:solidFill>
                  <a:srgbClr val="000000"/>
                </a:solidFill>
                <a:latin typeface="Raleway"/>
                <a:ea typeface="Raleway"/>
                <a:cs typeface="Raleway"/>
                <a:sym typeface="Raleway"/>
              </a:rPr>
              <a:t>0.50</a:t>
            </a:r>
            <a:r>
              <a:rPr lang="en-GB" sz="900">
                <a:solidFill>
                  <a:srgbClr val="000000"/>
                </a:solidFill>
                <a:latin typeface="Raleway"/>
                <a:ea typeface="Raleway"/>
                <a:cs typeface="Raleway"/>
                <a:sym typeface="Raleway"/>
              </a:rPr>
              <a:t>, which is close to what we determined for the log returns </a:t>
            </a:r>
            <a:r>
              <a:rPr lang="en-GB" sz="900" b="1">
                <a:solidFill>
                  <a:srgbClr val="000000"/>
                </a:solidFill>
                <a:latin typeface="Raleway"/>
                <a:ea typeface="Raleway"/>
                <a:cs typeface="Raleway"/>
                <a:sym typeface="Raleway"/>
              </a:rPr>
              <a:t>(0.56).</a:t>
            </a:r>
            <a:endParaRPr sz="900" b="1">
              <a:solidFill>
                <a:srgbClr val="000000"/>
              </a:solidFill>
              <a:latin typeface="Raleway"/>
              <a:ea typeface="Raleway"/>
              <a:cs typeface="Raleway"/>
              <a:sym typeface="Raleway"/>
            </a:endParaRPr>
          </a:p>
          <a:p>
            <a:pPr marL="457200" lvl="0" indent="-285750" algn="l" rtl="0">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Our simulated values achieves only </a:t>
            </a:r>
            <a:r>
              <a:rPr lang="en-GB" sz="900" b="1">
                <a:solidFill>
                  <a:srgbClr val="000000"/>
                </a:solidFill>
                <a:latin typeface="Raleway"/>
                <a:ea typeface="Raleway"/>
                <a:cs typeface="Raleway"/>
                <a:sym typeface="Raleway"/>
              </a:rPr>
              <a:t>-0.02; </a:t>
            </a:r>
            <a:r>
              <a:rPr lang="en-GB" sz="900">
                <a:solidFill>
                  <a:srgbClr val="000000"/>
                </a:solidFill>
                <a:latin typeface="Raleway"/>
                <a:ea typeface="Raleway"/>
                <a:cs typeface="Raleway"/>
                <a:sym typeface="Raleway"/>
              </a:rPr>
              <a:t>the dependency structure was not considered. </a:t>
            </a:r>
            <a:endParaRPr sz="900">
              <a:solidFill>
                <a:srgbClr val="000000"/>
              </a:solidFill>
              <a:latin typeface="Raleway"/>
              <a:ea typeface="Raleway"/>
              <a:cs typeface="Raleway"/>
              <a:sym typeface="Raleway"/>
            </a:endParaRPr>
          </a:p>
          <a:p>
            <a:pPr marL="457200" lvl="0" indent="-285750" algn="l" rtl="0">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The ARIMA-GARCH models perform well on their own, but they do not cater for the dependence shown between the shares historically. Hence why we need </a:t>
            </a:r>
            <a:r>
              <a:rPr lang="en-GB" sz="900" b="1">
                <a:solidFill>
                  <a:srgbClr val="000000"/>
                </a:solidFill>
                <a:latin typeface="Raleway"/>
                <a:ea typeface="Raleway"/>
                <a:cs typeface="Raleway"/>
                <a:sym typeface="Raleway"/>
              </a:rPr>
              <a:t>Copulas</a:t>
            </a:r>
            <a:r>
              <a:rPr lang="en-GB" sz="900">
                <a:solidFill>
                  <a:srgbClr val="000000"/>
                </a:solidFill>
                <a:latin typeface="Raleway"/>
                <a:ea typeface="Raleway"/>
                <a:cs typeface="Raleway"/>
                <a:sym typeface="Raleway"/>
              </a:rPr>
              <a:t>.</a:t>
            </a:r>
            <a:endParaRPr sz="900">
              <a:solidFill>
                <a:srgbClr val="000000"/>
              </a:solidFill>
              <a:latin typeface="Raleway"/>
              <a:ea typeface="Raleway"/>
              <a:cs typeface="Raleway"/>
              <a:sym typeface="Raleway"/>
            </a:endParaRPr>
          </a:p>
          <a:p>
            <a:pPr marL="0" lvl="0" indent="0" algn="l" rtl="0">
              <a:spcBef>
                <a:spcPts val="1200"/>
              </a:spcBef>
              <a:spcAft>
                <a:spcPts val="0"/>
              </a:spcAft>
              <a:buNone/>
            </a:pPr>
            <a:endParaRPr sz="900">
              <a:solidFill>
                <a:srgbClr val="000000"/>
              </a:solidFill>
              <a:latin typeface="Raleway"/>
              <a:ea typeface="Raleway"/>
              <a:cs typeface="Raleway"/>
              <a:sym typeface="Raleway"/>
            </a:endParaRPr>
          </a:p>
          <a:p>
            <a:pPr marL="0" lvl="0" indent="0" algn="l" rtl="0">
              <a:spcBef>
                <a:spcPts val="1200"/>
              </a:spcBef>
              <a:spcAft>
                <a:spcPts val="0"/>
              </a:spcAft>
              <a:buNone/>
            </a:pPr>
            <a:endParaRPr sz="11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a:solidFill>
                <a:srgbClr val="000000"/>
              </a:solidFill>
              <a:latin typeface="Raleway"/>
              <a:ea typeface="Raleway"/>
              <a:cs typeface="Raleway"/>
              <a:sym typeface="Raleway"/>
            </a:endParaRPr>
          </a:p>
        </p:txBody>
      </p:sp>
      <p:sp>
        <p:nvSpPr>
          <p:cNvPr id="461" name="Google Shape;461;p5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37</a:t>
            </a:fld>
            <a:endParaRPr/>
          </a:p>
        </p:txBody>
      </p:sp>
      <p:sp>
        <p:nvSpPr>
          <p:cNvPr id="462" name="Google Shape;462;p54"/>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Core Methodologies &amp; Modeling [17 / 19]</a:t>
            </a:r>
            <a:endParaRPr/>
          </a:p>
        </p:txBody>
      </p:sp>
      <p:pic>
        <p:nvPicPr>
          <p:cNvPr id="463" name="Google Shape;463;p54"/>
          <p:cNvPicPr preferRelativeResize="0"/>
          <p:nvPr/>
        </p:nvPicPr>
        <p:blipFill>
          <a:blip r:embed="rId3">
            <a:alphaModFix/>
          </a:blip>
          <a:stretch>
            <a:fillRect/>
          </a:stretch>
        </p:blipFill>
        <p:spPr>
          <a:xfrm>
            <a:off x="1140800" y="1718925"/>
            <a:ext cx="6576070" cy="284265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67"/>
        <p:cNvGrpSpPr/>
        <p:nvPr/>
      </p:nvGrpSpPr>
      <p:grpSpPr>
        <a:xfrm>
          <a:off x="0" y="0"/>
          <a:ext cx="0" cy="0"/>
          <a:chOff x="0" y="0"/>
          <a:chExt cx="0" cy="0"/>
        </a:xfrm>
      </p:grpSpPr>
      <p:sp>
        <p:nvSpPr>
          <p:cNvPr id="468" name="Google Shape;468;p5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38</a:t>
            </a:fld>
            <a:endParaRPr/>
          </a:p>
        </p:txBody>
      </p:sp>
      <p:sp>
        <p:nvSpPr>
          <p:cNvPr id="469" name="Google Shape;469;p55"/>
          <p:cNvSpPr txBox="1"/>
          <p:nvPr/>
        </p:nvSpPr>
        <p:spPr>
          <a:xfrm>
            <a:off x="1533750" y="993450"/>
            <a:ext cx="5611200" cy="2956800"/>
          </a:xfrm>
          <a:prstGeom prst="rect">
            <a:avLst/>
          </a:prstGeom>
          <a:noFill/>
          <a:ln>
            <a:noFill/>
          </a:ln>
        </p:spPr>
        <p:txBody>
          <a:bodyPr spcFirstLastPara="1" wrap="square" lIns="91425" tIns="91425" rIns="91425" bIns="91425" anchor="ctr" anchorCtr="0">
            <a:noAutofit/>
          </a:bodyPr>
          <a:lstStyle/>
          <a:p>
            <a:pPr marL="457200" lvl="0" indent="0" algn="l" rtl="0">
              <a:spcBef>
                <a:spcPts val="0"/>
              </a:spcBef>
              <a:spcAft>
                <a:spcPts val="0"/>
              </a:spcAft>
              <a:buNone/>
            </a:pPr>
            <a:endParaRPr sz="1300">
              <a:solidFill>
                <a:srgbClr val="FFFFFF"/>
              </a:solidFill>
              <a:latin typeface="Raleway"/>
              <a:ea typeface="Raleway"/>
              <a:cs typeface="Raleway"/>
              <a:sym typeface="Raleway"/>
            </a:endParaRPr>
          </a:p>
          <a:p>
            <a:pPr marL="457200" lvl="0" indent="-361950" algn="l" rtl="0">
              <a:spcBef>
                <a:spcPts val="0"/>
              </a:spcBef>
              <a:spcAft>
                <a:spcPts val="0"/>
              </a:spcAft>
              <a:buClr>
                <a:schemeClr val="lt1"/>
              </a:buClr>
              <a:buSzPts val="2100"/>
              <a:buFont typeface="Raleway"/>
              <a:buAutoNum type="arabicPeriod"/>
            </a:pPr>
            <a:r>
              <a:rPr lang="en-GB" sz="2100" b="1">
                <a:solidFill>
                  <a:schemeClr val="lt1"/>
                </a:solidFill>
                <a:latin typeface="Raleway"/>
                <a:ea typeface="Raleway"/>
                <a:cs typeface="Raleway"/>
                <a:sym typeface="Raleway"/>
              </a:rPr>
              <a:t>Core Methodologies &amp; Modeling: </a:t>
            </a:r>
            <a:endParaRPr sz="2100" b="1">
              <a:solidFill>
                <a:schemeClr val="lt1"/>
              </a:solidFill>
              <a:latin typeface="Raleway"/>
              <a:ea typeface="Raleway"/>
              <a:cs typeface="Raleway"/>
              <a:sym typeface="Raleway"/>
            </a:endParaRPr>
          </a:p>
          <a:p>
            <a:pPr marL="457200" lvl="0" indent="0" algn="l" rtl="0">
              <a:spcBef>
                <a:spcPts val="0"/>
              </a:spcBef>
              <a:spcAft>
                <a:spcPts val="0"/>
              </a:spcAft>
              <a:buNone/>
            </a:pPr>
            <a:r>
              <a:rPr lang="en-GB" sz="2100" b="1">
                <a:latin typeface="Raleway"/>
                <a:ea typeface="Raleway"/>
                <a:cs typeface="Raleway"/>
                <a:sym typeface="Raleway"/>
              </a:rPr>
              <a:t>Fitting the Copula model</a:t>
            </a:r>
            <a:endParaRPr sz="2100" b="1">
              <a:latin typeface="Raleway"/>
              <a:ea typeface="Raleway"/>
              <a:cs typeface="Raleway"/>
              <a:sym typeface="Raleway"/>
            </a:endParaRPr>
          </a:p>
          <a:p>
            <a:pPr marL="457200" lvl="0" indent="0" algn="l" rtl="0">
              <a:spcBef>
                <a:spcPts val="0"/>
              </a:spcBef>
              <a:spcAft>
                <a:spcPts val="0"/>
              </a:spcAft>
              <a:buNone/>
            </a:pPr>
            <a:endParaRPr sz="1300">
              <a:solidFill>
                <a:srgbClr val="FFFFFF"/>
              </a:solidFill>
              <a:latin typeface="Raleway"/>
              <a:ea typeface="Raleway"/>
              <a:cs typeface="Raleway"/>
              <a:sym typeface="Raleway"/>
            </a:endParaRPr>
          </a:p>
          <a:p>
            <a:pPr marL="457200" lvl="0" indent="0" algn="l" rtl="0">
              <a:spcBef>
                <a:spcPts val="0"/>
              </a:spcBef>
              <a:spcAft>
                <a:spcPts val="0"/>
              </a:spcAft>
              <a:buNone/>
            </a:pPr>
            <a:endParaRPr sz="1300">
              <a:solidFill>
                <a:srgbClr val="FFFFFF"/>
              </a:solidFill>
              <a:latin typeface="Raleway"/>
              <a:ea typeface="Raleway"/>
              <a:cs typeface="Raleway"/>
              <a:sym typeface="Raleway"/>
            </a:endParaRPr>
          </a:p>
        </p:txBody>
      </p:sp>
      <p:sp>
        <p:nvSpPr>
          <p:cNvPr id="470" name="Google Shape;470;p55"/>
          <p:cNvSpPr/>
          <p:nvPr/>
        </p:nvSpPr>
        <p:spPr>
          <a:xfrm>
            <a:off x="1348351" y="2064900"/>
            <a:ext cx="548700" cy="509100"/>
          </a:xfrm>
          <a:prstGeom prst="ellipse">
            <a:avLst/>
          </a:prstGeom>
          <a:solidFill>
            <a:srgbClr val="EB56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solidFill>
                  <a:srgbClr val="FFFFFF"/>
                </a:solidFill>
              </a:rPr>
              <a:t>5</a:t>
            </a:r>
            <a:endParaRPr sz="2200" b="1">
              <a:solidFill>
                <a:srgbClr val="FFFFFF"/>
              </a:solidFill>
              <a:latin typeface="Raleway"/>
              <a:ea typeface="Raleway"/>
              <a:cs typeface="Raleway"/>
              <a:sym typeface="Raleway"/>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6"/>
          <p:cNvSpPr txBox="1">
            <a:spLocks noGrp="1"/>
          </p:cNvSpPr>
          <p:nvPr>
            <p:ph type="body" idx="1"/>
          </p:nvPr>
        </p:nvSpPr>
        <p:spPr>
          <a:xfrm>
            <a:off x="234625" y="311550"/>
            <a:ext cx="3322500" cy="24930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900">
                <a:solidFill>
                  <a:srgbClr val="000000"/>
                </a:solidFill>
                <a:latin typeface="Raleway"/>
                <a:ea typeface="Raleway"/>
                <a:cs typeface="Raleway"/>
                <a:sym typeface="Raleway"/>
              </a:rPr>
              <a:t>The steps followed for  the Copula were:</a:t>
            </a:r>
            <a:endParaRPr sz="900">
              <a:solidFill>
                <a:srgbClr val="000000"/>
              </a:solidFill>
              <a:latin typeface="Raleway"/>
              <a:ea typeface="Raleway"/>
              <a:cs typeface="Raleway"/>
              <a:sym typeface="Raleway"/>
            </a:endParaRPr>
          </a:p>
          <a:p>
            <a:pPr marL="457200" lvl="0" indent="-285750" algn="l" rtl="0">
              <a:spcBef>
                <a:spcPts val="1200"/>
              </a:spcBef>
              <a:spcAft>
                <a:spcPts val="0"/>
              </a:spcAft>
              <a:buClr>
                <a:srgbClr val="000000"/>
              </a:buClr>
              <a:buSzPts val="900"/>
              <a:buFont typeface="Raleway"/>
              <a:buAutoNum type="arabicParenR"/>
            </a:pPr>
            <a:r>
              <a:rPr lang="en-GB" sz="900">
                <a:solidFill>
                  <a:srgbClr val="000000"/>
                </a:solidFill>
                <a:latin typeface="Raleway"/>
                <a:ea typeface="Raleway"/>
                <a:cs typeface="Raleway"/>
                <a:sym typeface="Raleway"/>
              </a:rPr>
              <a:t> </a:t>
            </a:r>
            <a:r>
              <a:rPr lang="en-GB" sz="900" b="1">
                <a:solidFill>
                  <a:srgbClr val="000000"/>
                </a:solidFill>
                <a:latin typeface="Raleway"/>
                <a:ea typeface="Raleway"/>
                <a:cs typeface="Raleway"/>
                <a:sym typeface="Raleway"/>
              </a:rPr>
              <a:t>Data Transformation:</a:t>
            </a:r>
            <a:endParaRPr sz="900" b="1">
              <a:solidFill>
                <a:srgbClr val="000000"/>
              </a:solidFill>
              <a:latin typeface="Raleway"/>
              <a:ea typeface="Raleway"/>
              <a:cs typeface="Raleway"/>
              <a:sym typeface="Raleway"/>
            </a:endParaRPr>
          </a:p>
          <a:p>
            <a:pPr marL="914400" lvl="0" indent="-285750" algn="l" rtl="0">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Transform residuals into uniform marginal distributions using the </a:t>
            </a:r>
            <a:r>
              <a:rPr lang="en-GB" sz="900" b="1">
                <a:solidFill>
                  <a:srgbClr val="000000"/>
                </a:solidFill>
                <a:latin typeface="Raleway"/>
                <a:ea typeface="Raleway"/>
                <a:cs typeface="Raleway"/>
                <a:sym typeface="Raleway"/>
              </a:rPr>
              <a:t>Probability Integral Transform</a:t>
            </a:r>
            <a:r>
              <a:rPr lang="en-GB" sz="900">
                <a:solidFill>
                  <a:srgbClr val="000000"/>
                </a:solidFill>
                <a:latin typeface="Raleway"/>
                <a:ea typeface="Raleway"/>
                <a:cs typeface="Raleway"/>
                <a:sym typeface="Raleway"/>
              </a:rPr>
              <a:t>.</a:t>
            </a:r>
            <a:endParaRPr sz="900">
              <a:solidFill>
                <a:srgbClr val="000000"/>
              </a:solidFill>
              <a:latin typeface="Raleway"/>
              <a:ea typeface="Raleway"/>
              <a:cs typeface="Raleway"/>
              <a:sym typeface="Raleway"/>
            </a:endParaRPr>
          </a:p>
          <a:p>
            <a:pPr marL="914400" lvl="0" indent="-285750" algn="l" rtl="0">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Enables easier modeling of dependencies.</a:t>
            </a:r>
            <a:endParaRPr sz="900" b="1">
              <a:solidFill>
                <a:srgbClr val="000000"/>
              </a:solidFill>
              <a:latin typeface="Raleway"/>
              <a:ea typeface="Raleway"/>
              <a:cs typeface="Raleway"/>
              <a:sym typeface="Raleway"/>
            </a:endParaRPr>
          </a:p>
          <a:p>
            <a:pPr marL="457200" lvl="0" indent="-285750" algn="l" rtl="0">
              <a:spcBef>
                <a:spcPts val="0"/>
              </a:spcBef>
              <a:spcAft>
                <a:spcPts val="0"/>
              </a:spcAft>
              <a:buClr>
                <a:srgbClr val="000000"/>
              </a:buClr>
              <a:buSzPts val="900"/>
              <a:buFont typeface="Raleway"/>
              <a:buAutoNum type="arabicParenR"/>
            </a:pPr>
            <a:r>
              <a:rPr lang="en-GB" sz="900" b="1">
                <a:solidFill>
                  <a:srgbClr val="000000"/>
                </a:solidFill>
                <a:latin typeface="Raleway"/>
                <a:ea typeface="Raleway"/>
                <a:cs typeface="Raleway"/>
                <a:sym typeface="Raleway"/>
              </a:rPr>
              <a:t>Choice of Copula:</a:t>
            </a:r>
            <a:endParaRPr sz="900" b="1">
              <a:solidFill>
                <a:srgbClr val="000000"/>
              </a:solidFill>
              <a:latin typeface="Raleway"/>
              <a:ea typeface="Raleway"/>
              <a:cs typeface="Raleway"/>
              <a:sym typeface="Raleway"/>
            </a:endParaRPr>
          </a:p>
          <a:p>
            <a:pPr marL="914400" lvl="0" indent="-285750" algn="l" rtl="0">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Gaussian Copula: Suitable for symmetric relationships.</a:t>
            </a:r>
            <a:endParaRPr sz="900">
              <a:solidFill>
                <a:srgbClr val="000000"/>
              </a:solidFill>
              <a:latin typeface="Raleway"/>
              <a:ea typeface="Raleway"/>
              <a:cs typeface="Raleway"/>
              <a:sym typeface="Raleway"/>
            </a:endParaRPr>
          </a:p>
          <a:p>
            <a:pPr marL="914400" lvl="0" indent="-285750" algn="l" rtl="0">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Archimedean Copula: Flexible for asymmetric dependencies.</a:t>
            </a:r>
            <a:endParaRPr sz="900">
              <a:solidFill>
                <a:srgbClr val="000000"/>
              </a:solidFill>
              <a:latin typeface="Raleway"/>
              <a:ea typeface="Raleway"/>
              <a:cs typeface="Raleway"/>
              <a:sym typeface="Raleway"/>
            </a:endParaRPr>
          </a:p>
          <a:p>
            <a:pPr marL="914400" lvl="0" indent="-285750" algn="l" rtl="0">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t-Copula: Captures tail dependencies (extreme values co-occurring). This is  determined by the degrees of freedom (</a:t>
            </a:r>
            <a:r>
              <a:rPr lang="en-GB" sz="900" b="1">
                <a:solidFill>
                  <a:srgbClr val="000000"/>
                </a:solidFill>
                <a:latin typeface="Raleway"/>
                <a:ea typeface="Raleway"/>
                <a:cs typeface="Raleway"/>
                <a:sym typeface="Raleway"/>
              </a:rPr>
              <a:t>df</a:t>
            </a:r>
            <a:r>
              <a:rPr lang="en-GB" sz="900">
                <a:solidFill>
                  <a:srgbClr val="000000"/>
                </a:solidFill>
                <a:latin typeface="Raleway"/>
                <a:ea typeface="Raleway"/>
                <a:cs typeface="Raleway"/>
                <a:sym typeface="Raleway"/>
              </a:rPr>
              <a:t>) of the t-Copula.</a:t>
            </a:r>
            <a:endParaRPr sz="900">
              <a:solidFill>
                <a:srgbClr val="000000"/>
              </a:solidFill>
              <a:latin typeface="Raleway"/>
              <a:ea typeface="Raleway"/>
              <a:cs typeface="Raleway"/>
              <a:sym typeface="Raleway"/>
            </a:endParaRPr>
          </a:p>
          <a:p>
            <a:pPr marL="457200" lvl="0" indent="-285750" algn="l" rtl="0">
              <a:spcBef>
                <a:spcPts val="0"/>
              </a:spcBef>
              <a:spcAft>
                <a:spcPts val="0"/>
              </a:spcAft>
              <a:buClr>
                <a:srgbClr val="000000"/>
              </a:buClr>
              <a:buSzPts val="900"/>
              <a:buFont typeface="Raleway"/>
              <a:buAutoNum type="arabicParenR"/>
            </a:pPr>
            <a:r>
              <a:rPr lang="en-GB" sz="900" b="1">
                <a:solidFill>
                  <a:srgbClr val="000000"/>
                </a:solidFill>
                <a:latin typeface="Raleway"/>
                <a:ea typeface="Raleway"/>
                <a:cs typeface="Raleway"/>
                <a:sym typeface="Raleway"/>
              </a:rPr>
              <a:t>Fit the Copula</a:t>
            </a:r>
            <a:endParaRPr sz="900" b="1">
              <a:solidFill>
                <a:srgbClr val="000000"/>
              </a:solidFill>
              <a:latin typeface="Raleway"/>
              <a:ea typeface="Raleway"/>
              <a:cs typeface="Raleway"/>
              <a:sym typeface="Raleway"/>
            </a:endParaRPr>
          </a:p>
          <a:p>
            <a:pPr marL="914400" lvl="0" indent="-285750" algn="l" rtl="0">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Fit the chosen copula to the data to estimate dependency structure parameters.</a:t>
            </a:r>
            <a:endParaRPr sz="900">
              <a:solidFill>
                <a:srgbClr val="000000"/>
              </a:solidFill>
              <a:latin typeface="Raleway"/>
              <a:ea typeface="Raleway"/>
              <a:cs typeface="Raleway"/>
              <a:sym typeface="Raleway"/>
            </a:endParaRPr>
          </a:p>
          <a:p>
            <a:pPr marL="0" lvl="0" indent="0" algn="l" rtl="0">
              <a:spcBef>
                <a:spcPts val="1200"/>
              </a:spcBef>
              <a:spcAft>
                <a:spcPts val="0"/>
              </a:spcAft>
              <a:buNone/>
            </a:pPr>
            <a:r>
              <a:rPr lang="en-GB" sz="900">
                <a:solidFill>
                  <a:srgbClr val="000000"/>
                </a:solidFill>
                <a:latin typeface="Raleway"/>
                <a:ea typeface="Raleway"/>
                <a:cs typeface="Raleway"/>
                <a:sym typeface="Raleway"/>
              </a:rPr>
              <a:t>Adjoined are some of the results of the Copulas fitted visually.</a:t>
            </a:r>
            <a:endParaRPr sz="900">
              <a:solidFill>
                <a:srgbClr val="000000"/>
              </a:solidFill>
              <a:latin typeface="Raleway"/>
              <a:ea typeface="Raleway"/>
              <a:cs typeface="Raleway"/>
              <a:sym typeface="Raleway"/>
            </a:endParaRPr>
          </a:p>
          <a:p>
            <a:pPr marL="0" lvl="0" indent="0" algn="l" rtl="0">
              <a:spcBef>
                <a:spcPts val="1200"/>
              </a:spcBef>
              <a:spcAft>
                <a:spcPts val="0"/>
              </a:spcAft>
              <a:buNone/>
            </a:pPr>
            <a:endParaRPr sz="900">
              <a:solidFill>
                <a:srgbClr val="000000"/>
              </a:solidFill>
              <a:latin typeface="Raleway"/>
              <a:ea typeface="Raleway"/>
              <a:cs typeface="Raleway"/>
              <a:sym typeface="Raleway"/>
            </a:endParaRPr>
          </a:p>
          <a:p>
            <a:pPr marL="914400" lvl="0" indent="0" algn="l" rtl="0">
              <a:spcBef>
                <a:spcPts val="1200"/>
              </a:spcBef>
              <a:spcAft>
                <a:spcPts val="0"/>
              </a:spcAft>
              <a:buNone/>
            </a:pPr>
            <a:endParaRPr sz="900">
              <a:solidFill>
                <a:srgbClr val="000000"/>
              </a:solidFill>
              <a:latin typeface="Raleway"/>
              <a:ea typeface="Raleway"/>
              <a:cs typeface="Raleway"/>
              <a:sym typeface="Raleway"/>
            </a:endParaRPr>
          </a:p>
          <a:p>
            <a:pPr marL="0" lvl="0" indent="0" algn="l" rtl="0">
              <a:spcBef>
                <a:spcPts val="1200"/>
              </a:spcBef>
              <a:spcAft>
                <a:spcPts val="0"/>
              </a:spcAft>
              <a:buNone/>
            </a:pPr>
            <a:endParaRPr sz="900">
              <a:solidFill>
                <a:srgbClr val="000000"/>
              </a:solidFill>
              <a:latin typeface="Raleway"/>
              <a:ea typeface="Raleway"/>
              <a:cs typeface="Raleway"/>
              <a:sym typeface="Raleway"/>
            </a:endParaRPr>
          </a:p>
          <a:p>
            <a:pPr marL="0" lvl="0" indent="0" algn="l" rtl="0">
              <a:spcBef>
                <a:spcPts val="1200"/>
              </a:spcBef>
              <a:spcAft>
                <a:spcPts val="0"/>
              </a:spcAft>
              <a:buNone/>
            </a:pPr>
            <a:endParaRPr sz="900">
              <a:solidFill>
                <a:srgbClr val="000000"/>
              </a:solidFill>
              <a:latin typeface="Raleway"/>
              <a:ea typeface="Raleway"/>
              <a:cs typeface="Raleway"/>
              <a:sym typeface="Raleway"/>
            </a:endParaRPr>
          </a:p>
          <a:p>
            <a:pPr marL="0" lvl="0" indent="0" algn="l" rtl="0">
              <a:spcBef>
                <a:spcPts val="1200"/>
              </a:spcBef>
              <a:spcAft>
                <a:spcPts val="0"/>
              </a:spcAft>
              <a:buNone/>
            </a:pPr>
            <a:endParaRPr sz="11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a:solidFill>
                <a:srgbClr val="000000"/>
              </a:solidFill>
              <a:latin typeface="Raleway"/>
              <a:ea typeface="Raleway"/>
              <a:cs typeface="Raleway"/>
              <a:sym typeface="Raleway"/>
            </a:endParaRPr>
          </a:p>
        </p:txBody>
      </p:sp>
      <p:sp>
        <p:nvSpPr>
          <p:cNvPr id="476" name="Google Shape;476;p5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39</a:t>
            </a:fld>
            <a:endParaRPr/>
          </a:p>
        </p:txBody>
      </p:sp>
      <p:sp>
        <p:nvSpPr>
          <p:cNvPr id="477" name="Google Shape;477;p56"/>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Core Methodologies &amp; Modeling [18 / 19]</a:t>
            </a:r>
            <a:endParaRPr/>
          </a:p>
        </p:txBody>
      </p:sp>
      <p:pic>
        <p:nvPicPr>
          <p:cNvPr id="478" name="Google Shape;478;p56"/>
          <p:cNvPicPr preferRelativeResize="0"/>
          <p:nvPr/>
        </p:nvPicPr>
        <p:blipFill>
          <a:blip r:embed="rId3">
            <a:alphaModFix/>
          </a:blip>
          <a:stretch>
            <a:fillRect/>
          </a:stretch>
        </p:blipFill>
        <p:spPr>
          <a:xfrm>
            <a:off x="6424200" y="842025"/>
            <a:ext cx="2068650" cy="1659945"/>
          </a:xfrm>
          <a:prstGeom prst="rect">
            <a:avLst/>
          </a:prstGeom>
          <a:noFill/>
          <a:ln>
            <a:noFill/>
          </a:ln>
        </p:spPr>
      </p:pic>
      <p:pic>
        <p:nvPicPr>
          <p:cNvPr id="479" name="Google Shape;479;p56"/>
          <p:cNvPicPr preferRelativeResize="0"/>
          <p:nvPr/>
        </p:nvPicPr>
        <p:blipFill>
          <a:blip r:embed="rId4">
            <a:alphaModFix/>
          </a:blip>
          <a:stretch>
            <a:fillRect/>
          </a:stretch>
        </p:blipFill>
        <p:spPr>
          <a:xfrm>
            <a:off x="4228537" y="842038"/>
            <a:ext cx="2068633" cy="1659924"/>
          </a:xfrm>
          <a:prstGeom prst="rect">
            <a:avLst/>
          </a:prstGeom>
          <a:noFill/>
          <a:ln>
            <a:noFill/>
          </a:ln>
        </p:spPr>
      </p:pic>
      <p:pic>
        <p:nvPicPr>
          <p:cNvPr id="480" name="Google Shape;480;p56"/>
          <p:cNvPicPr preferRelativeResize="0"/>
          <p:nvPr/>
        </p:nvPicPr>
        <p:blipFill>
          <a:blip r:embed="rId5">
            <a:alphaModFix/>
          </a:blip>
          <a:stretch>
            <a:fillRect/>
          </a:stretch>
        </p:blipFill>
        <p:spPr>
          <a:xfrm>
            <a:off x="4228525" y="2514377"/>
            <a:ext cx="2068650" cy="1603448"/>
          </a:xfrm>
          <a:prstGeom prst="rect">
            <a:avLst/>
          </a:prstGeom>
          <a:noFill/>
          <a:ln>
            <a:noFill/>
          </a:ln>
        </p:spPr>
      </p:pic>
      <p:pic>
        <p:nvPicPr>
          <p:cNvPr id="481" name="Google Shape;481;p56"/>
          <p:cNvPicPr preferRelativeResize="0"/>
          <p:nvPr/>
        </p:nvPicPr>
        <p:blipFill>
          <a:blip r:embed="rId6">
            <a:alphaModFix/>
          </a:blip>
          <a:stretch>
            <a:fillRect/>
          </a:stretch>
        </p:blipFill>
        <p:spPr>
          <a:xfrm>
            <a:off x="6424200" y="2514377"/>
            <a:ext cx="2068650" cy="160344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1"/>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Problem Statements</a:t>
            </a:r>
            <a:endParaRPr/>
          </a:p>
        </p:txBody>
      </p:sp>
      <p:sp>
        <p:nvSpPr>
          <p:cNvPr id="194" name="Google Shape;194;p21"/>
          <p:cNvSpPr/>
          <p:nvPr/>
        </p:nvSpPr>
        <p:spPr>
          <a:xfrm>
            <a:off x="1400790" y="12755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1</a:t>
            </a:r>
            <a:endParaRPr sz="800" b="1">
              <a:solidFill>
                <a:srgbClr val="FFFFFF"/>
              </a:solidFill>
            </a:endParaRPr>
          </a:p>
        </p:txBody>
      </p:sp>
      <p:sp>
        <p:nvSpPr>
          <p:cNvPr id="195" name="Google Shape;195;p21"/>
          <p:cNvSpPr txBox="1">
            <a:spLocks noGrp="1"/>
          </p:cNvSpPr>
          <p:nvPr>
            <p:ph type="body" idx="1"/>
          </p:nvPr>
        </p:nvSpPr>
        <p:spPr>
          <a:xfrm>
            <a:off x="1910500" y="1120950"/>
            <a:ext cx="2999400" cy="11262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000" b="1">
                <a:solidFill>
                  <a:srgbClr val="000000"/>
                </a:solidFill>
                <a:latin typeface="Raleway"/>
                <a:ea typeface="Raleway"/>
                <a:cs typeface="Raleway"/>
                <a:sym typeface="Raleway"/>
              </a:rPr>
              <a:t>Forecasting Trends and Returns:</a:t>
            </a:r>
            <a:endParaRPr sz="1000" b="1">
              <a:solidFill>
                <a:srgbClr val="000000"/>
              </a:solidFill>
              <a:latin typeface="Raleway"/>
              <a:ea typeface="Raleway"/>
              <a:cs typeface="Raleway"/>
              <a:sym typeface="Raleway"/>
            </a:endParaRPr>
          </a:p>
          <a:p>
            <a:pPr marL="0" lvl="0" indent="0" algn="l" rtl="0">
              <a:spcBef>
                <a:spcPts val="1200"/>
              </a:spcBef>
              <a:spcAft>
                <a:spcPts val="1200"/>
              </a:spcAft>
              <a:buNone/>
            </a:pPr>
            <a:r>
              <a:rPr lang="en-GB" sz="1000">
                <a:solidFill>
                  <a:srgbClr val="000000"/>
                </a:solidFill>
                <a:latin typeface="Raleway"/>
                <a:ea typeface="Raleway"/>
                <a:cs typeface="Raleway"/>
                <a:sym typeface="Raleway"/>
              </a:rPr>
              <a:t>How can we accurately predict the future returns of a portfolio composed of two shares (Nvidia and Apple) while accounting for their unique market behaviors?</a:t>
            </a:r>
            <a:endParaRPr sz="1000">
              <a:latin typeface="Raleway"/>
              <a:ea typeface="Raleway"/>
              <a:cs typeface="Raleway"/>
              <a:sym typeface="Raleway"/>
            </a:endParaRPr>
          </a:p>
        </p:txBody>
      </p:sp>
      <p:sp>
        <p:nvSpPr>
          <p:cNvPr id="196" name="Google Shape;196;p21"/>
          <p:cNvSpPr/>
          <p:nvPr/>
        </p:nvSpPr>
        <p:spPr>
          <a:xfrm>
            <a:off x="1334165" y="27137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2</a:t>
            </a:r>
            <a:endParaRPr sz="800" b="1">
              <a:solidFill>
                <a:srgbClr val="FFFFFF"/>
              </a:solidFill>
            </a:endParaRPr>
          </a:p>
        </p:txBody>
      </p:sp>
      <p:sp>
        <p:nvSpPr>
          <p:cNvPr id="197" name="Google Shape;197;p21"/>
          <p:cNvSpPr txBox="1">
            <a:spLocks noGrp="1"/>
          </p:cNvSpPr>
          <p:nvPr>
            <p:ph type="body" idx="1"/>
          </p:nvPr>
        </p:nvSpPr>
        <p:spPr>
          <a:xfrm>
            <a:off x="1834366" y="2510475"/>
            <a:ext cx="2832900" cy="1051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000" b="1">
                <a:solidFill>
                  <a:srgbClr val="000000"/>
                </a:solidFill>
                <a:latin typeface="Raleway"/>
                <a:ea typeface="Raleway"/>
                <a:cs typeface="Raleway"/>
                <a:sym typeface="Raleway"/>
              </a:rPr>
              <a:t>Modeling Volatility:</a:t>
            </a:r>
            <a:endParaRPr sz="1000" b="1">
              <a:solidFill>
                <a:srgbClr val="000000"/>
              </a:solidFill>
              <a:latin typeface="Raleway"/>
              <a:ea typeface="Raleway"/>
              <a:cs typeface="Raleway"/>
              <a:sym typeface="Raleway"/>
            </a:endParaRPr>
          </a:p>
          <a:p>
            <a:pPr marL="0" lvl="0" indent="0" algn="l" rtl="0">
              <a:spcBef>
                <a:spcPts val="1200"/>
              </a:spcBef>
              <a:spcAft>
                <a:spcPts val="1200"/>
              </a:spcAft>
              <a:buNone/>
            </a:pPr>
            <a:r>
              <a:rPr lang="en-GB" sz="1000">
                <a:solidFill>
                  <a:srgbClr val="000000"/>
                </a:solidFill>
                <a:latin typeface="Raleway"/>
                <a:ea typeface="Raleway"/>
                <a:cs typeface="Raleway"/>
                <a:sym typeface="Raleway"/>
              </a:rPr>
              <a:t>Given the high volatility of financial markets, how can we capture and quantify fluctuations in asset prices to assess the overall portfolio risk?</a:t>
            </a:r>
            <a:endParaRPr sz="1000">
              <a:latin typeface="Raleway"/>
              <a:ea typeface="Raleway"/>
              <a:cs typeface="Raleway"/>
              <a:sym typeface="Raleway"/>
            </a:endParaRPr>
          </a:p>
        </p:txBody>
      </p:sp>
      <p:sp>
        <p:nvSpPr>
          <p:cNvPr id="198" name="Google Shape;198;p21"/>
          <p:cNvSpPr/>
          <p:nvPr/>
        </p:nvSpPr>
        <p:spPr>
          <a:xfrm>
            <a:off x="5058609" y="12755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3</a:t>
            </a:r>
            <a:endParaRPr sz="800" b="1">
              <a:solidFill>
                <a:srgbClr val="FFFFFF"/>
              </a:solidFill>
            </a:endParaRPr>
          </a:p>
        </p:txBody>
      </p:sp>
      <p:sp>
        <p:nvSpPr>
          <p:cNvPr id="199" name="Google Shape;199;p21"/>
          <p:cNvSpPr txBox="1">
            <a:spLocks noGrp="1"/>
          </p:cNvSpPr>
          <p:nvPr>
            <p:ph type="body" idx="1"/>
          </p:nvPr>
        </p:nvSpPr>
        <p:spPr>
          <a:xfrm>
            <a:off x="5536112" y="1158150"/>
            <a:ext cx="2832900" cy="1051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000" b="1">
                <a:solidFill>
                  <a:srgbClr val="000000"/>
                </a:solidFill>
                <a:latin typeface="Raleway"/>
                <a:ea typeface="Raleway"/>
                <a:cs typeface="Raleway"/>
                <a:sym typeface="Raleway"/>
              </a:rPr>
              <a:t>Dependency Analysis:</a:t>
            </a:r>
            <a:endParaRPr sz="1000" b="1">
              <a:solidFill>
                <a:srgbClr val="000000"/>
              </a:solidFill>
              <a:latin typeface="Raleway"/>
              <a:ea typeface="Raleway"/>
              <a:cs typeface="Raleway"/>
              <a:sym typeface="Raleway"/>
            </a:endParaRPr>
          </a:p>
          <a:p>
            <a:pPr marL="0" lvl="0" indent="0" algn="l" rtl="0">
              <a:spcBef>
                <a:spcPts val="1200"/>
              </a:spcBef>
              <a:spcAft>
                <a:spcPts val="0"/>
              </a:spcAft>
              <a:buNone/>
            </a:pPr>
            <a:r>
              <a:rPr lang="en-GB" sz="1000">
                <a:solidFill>
                  <a:srgbClr val="000000"/>
                </a:solidFill>
                <a:latin typeface="Raleway"/>
                <a:ea typeface="Raleway"/>
                <a:cs typeface="Raleway"/>
                <a:sym typeface="Raleway"/>
              </a:rPr>
              <a:t>How can we effectively model the dependency structure between the two assets to understand their joint behavior and its impact on portfolio dynamics?</a:t>
            </a:r>
            <a:endParaRPr sz="1000">
              <a:solidFill>
                <a:srgbClr val="000000"/>
              </a:solidFill>
              <a:latin typeface="Raleway"/>
              <a:ea typeface="Raleway"/>
              <a:cs typeface="Raleway"/>
              <a:sym typeface="Raleway"/>
            </a:endParaRPr>
          </a:p>
          <a:p>
            <a:pPr marL="0" lvl="0" indent="0" algn="l" rtl="0">
              <a:spcBef>
                <a:spcPts val="1200"/>
              </a:spcBef>
              <a:spcAft>
                <a:spcPts val="1600"/>
              </a:spcAft>
              <a:buNone/>
            </a:pPr>
            <a:endParaRPr sz="1000"/>
          </a:p>
        </p:txBody>
      </p:sp>
      <p:sp>
        <p:nvSpPr>
          <p:cNvPr id="200" name="Google Shape;200;p21"/>
          <p:cNvSpPr/>
          <p:nvPr/>
        </p:nvSpPr>
        <p:spPr>
          <a:xfrm>
            <a:off x="5058609" y="27137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4</a:t>
            </a:r>
            <a:endParaRPr sz="800" b="1">
              <a:solidFill>
                <a:srgbClr val="FFFFFF"/>
              </a:solidFill>
            </a:endParaRPr>
          </a:p>
        </p:txBody>
      </p:sp>
      <p:sp>
        <p:nvSpPr>
          <p:cNvPr id="201" name="Google Shape;201;p21"/>
          <p:cNvSpPr txBox="1">
            <a:spLocks noGrp="1"/>
          </p:cNvSpPr>
          <p:nvPr>
            <p:ph type="body" idx="1"/>
          </p:nvPr>
        </p:nvSpPr>
        <p:spPr>
          <a:xfrm>
            <a:off x="5536112" y="2571750"/>
            <a:ext cx="2832900" cy="1051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000" b="1">
                <a:solidFill>
                  <a:srgbClr val="000000"/>
                </a:solidFill>
                <a:latin typeface="Raleway"/>
                <a:ea typeface="Raleway"/>
                <a:cs typeface="Raleway"/>
                <a:sym typeface="Raleway"/>
              </a:rPr>
              <a:t>Risk Estimation &amp; Portfolio Optimisation</a:t>
            </a:r>
            <a:endParaRPr sz="1000" b="1">
              <a:solidFill>
                <a:srgbClr val="000000"/>
              </a:solidFill>
              <a:latin typeface="Raleway"/>
              <a:ea typeface="Raleway"/>
              <a:cs typeface="Raleway"/>
              <a:sym typeface="Raleway"/>
            </a:endParaRPr>
          </a:p>
          <a:p>
            <a:pPr marL="0" lvl="0" indent="0" algn="l" rtl="0">
              <a:spcBef>
                <a:spcPts val="1200"/>
              </a:spcBef>
              <a:spcAft>
                <a:spcPts val="0"/>
              </a:spcAft>
              <a:buNone/>
            </a:pPr>
            <a:r>
              <a:rPr lang="en-GB" sz="1000">
                <a:solidFill>
                  <a:srgbClr val="000000"/>
                </a:solidFill>
                <a:latin typeface="Raleway"/>
                <a:ea typeface="Raleway"/>
                <a:cs typeface="Raleway"/>
                <a:sym typeface="Raleway"/>
              </a:rPr>
              <a:t>How can we calculate key portfolio risk metrics, such as Value-at-Risk (VaR) and standard deviation, under normal market conditions to assist in decision-making? What is the optimal weight allocation between the 2 assets to maximize returns while minimizing risk, based on statistical modeling outputs?</a:t>
            </a:r>
            <a:endParaRPr sz="1000">
              <a:solidFill>
                <a:srgbClr val="000000"/>
              </a:solidFill>
              <a:latin typeface="Raleway"/>
              <a:ea typeface="Raleway"/>
              <a:cs typeface="Raleway"/>
              <a:sym typeface="Raleway"/>
            </a:endParaRPr>
          </a:p>
          <a:p>
            <a:pPr marL="0" lvl="0" indent="0" algn="l" rtl="0">
              <a:spcBef>
                <a:spcPts val="1200"/>
              </a:spcBef>
              <a:spcAft>
                <a:spcPts val="1600"/>
              </a:spcAft>
              <a:buNone/>
            </a:pPr>
            <a:endParaRPr sz="1100"/>
          </a:p>
        </p:txBody>
      </p:sp>
      <p:sp>
        <p:nvSpPr>
          <p:cNvPr id="202" name="Google Shape;202;p2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57"/>
          <p:cNvSpPr txBox="1">
            <a:spLocks noGrp="1"/>
          </p:cNvSpPr>
          <p:nvPr>
            <p:ph type="body" idx="1"/>
          </p:nvPr>
        </p:nvSpPr>
        <p:spPr>
          <a:xfrm>
            <a:off x="218250" y="349275"/>
            <a:ext cx="8707500" cy="24930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900">
                <a:solidFill>
                  <a:srgbClr val="000000"/>
                </a:solidFill>
                <a:latin typeface="Raleway"/>
                <a:ea typeface="Raleway"/>
                <a:cs typeface="Raleway"/>
                <a:sym typeface="Raleway"/>
              </a:rPr>
              <a:t>The fit was determined on which Copula maximises the log-likelihood function:</a:t>
            </a:r>
            <a:endParaRPr sz="900">
              <a:solidFill>
                <a:srgbClr val="000000"/>
              </a:solidFill>
              <a:latin typeface="Raleway"/>
              <a:ea typeface="Raleway"/>
              <a:cs typeface="Raleway"/>
              <a:sym typeface="Raleway"/>
            </a:endParaRPr>
          </a:p>
          <a:p>
            <a:pPr marL="0" lvl="0" indent="0" algn="l" rtl="0">
              <a:spcBef>
                <a:spcPts val="1200"/>
              </a:spcBef>
              <a:spcAft>
                <a:spcPts val="0"/>
              </a:spcAft>
              <a:buNone/>
            </a:pPr>
            <a:endParaRPr sz="900">
              <a:solidFill>
                <a:srgbClr val="000000"/>
              </a:solidFill>
              <a:latin typeface="Raleway"/>
              <a:ea typeface="Raleway"/>
              <a:cs typeface="Raleway"/>
              <a:sym typeface="Raleway"/>
            </a:endParaRPr>
          </a:p>
          <a:p>
            <a:pPr marL="0" lvl="0" indent="0" algn="l" rtl="0">
              <a:spcBef>
                <a:spcPts val="1200"/>
              </a:spcBef>
              <a:spcAft>
                <a:spcPts val="0"/>
              </a:spcAft>
              <a:buNone/>
            </a:pPr>
            <a:endParaRPr sz="900">
              <a:solidFill>
                <a:srgbClr val="000000"/>
              </a:solidFill>
              <a:latin typeface="Raleway"/>
              <a:ea typeface="Raleway"/>
              <a:cs typeface="Raleway"/>
              <a:sym typeface="Raleway"/>
            </a:endParaRPr>
          </a:p>
          <a:p>
            <a:pPr marL="914400" lvl="0" indent="0" algn="l" rtl="0">
              <a:spcBef>
                <a:spcPts val="1200"/>
              </a:spcBef>
              <a:spcAft>
                <a:spcPts val="0"/>
              </a:spcAft>
              <a:buNone/>
            </a:pPr>
            <a:endParaRPr sz="900">
              <a:solidFill>
                <a:srgbClr val="000000"/>
              </a:solidFill>
              <a:latin typeface="Raleway"/>
              <a:ea typeface="Raleway"/>
              <a:cs typeface="Raleway"/>
              <a:sym typeface="Raleway"/>
            </a:endParaRPr>
          </a:p>
          <a:p>
            <a:pPr marL="0" lvl="0" indent="0" algn="l" rtl="0">
              <a:spcBef>
                <a:spcPts val="1200"/>
              </a:spcBef>
              <a:spcAft>
                <a:spcPts val="0"/>
              </a:spcAft>
              <a:buNone/>
            </a:pPr>
            <a:endParaRPr sz="900">
              <a:solidFill>
                <a:srgbClr val="000000"/>
              </a:solidFill>
              <a:latin typeface="Raleway"/>
              <a:ea typeface="Raleway"/>
              <a:cs typeface="Raleway"/>
              <a:sym typeface="Raleway"/>
            </a:endParaRPr>
          </a:p>
          <a:p>
            <a:pPr marL="0" lvl="0" indent="0" algn="l" rtl="0">
              <a:spcBef>
                <a:spcPts val="1200"/>
              </a:spcBef>
              <a:spcAft>
                <a:spcPts val="0"/>
              </a:spcAft>
              <a:buNone/>
            </a:pPr>
            <a:endParaRPr sz="900">
              <a:solidFill>
                <a:srgbClr val="000000"/>
              </a:solidFill>
              <a:latin typeface="Raleway"/>
              <a:ea typeface="Raleway"/>
              <a:cs typeface="Raleway"/>
              <a:sym typeface="Raleway"/>
            </a:endParaRPr>
          </a:p>
          <a:p>
            <a:pPr marL="457200" lvl="0" indent="-285750" algn="l" rtl="0">
              <a:spcBef>
                <a:spcPts val="120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The Gaussian Copula achieved the highest Log-Likelihood, suggesting it better captures the dependency structure of the data.</a:t>
            </a:r>
            <a:endParaRPr sz="900">
              <a:solidFill>
                <a:srgbClr val="000000"/>
              </a:solidFill>
              <a:latin typeface="Raleway"/>
              <a:ea typeface="Raleway"/>
              <a:cs typeface="Raleway"/>
              <a:sym typeface="Raleway"/>
            </a:endParaRPr>
          </a:p>
          <a:p>
            <a:pPr marL="457200" lvl="0" indent="-285750" algn="l" rtl="0">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Lower degrees of freedom in t-Copulas result in heavier tails and strong tail dependence, making them less optimal for this dataset.</a:t>
            </a:r>
            <a:endParaRPr sz="900">
              <a:solidFill>
                <a:srgbClr val="000000"/>
              </a:solidFill>
              <a:latin typeface="Raleway"/>
              <a:ea typeface="Raleway"/>
              <a:cs typeface="Raleway"/>
              <a:sym typeface="Raleway"/>
            </a:endParaRPr>
          </a:p>
          <a:p>
            <a:pPr marL="457200" lvl="0" indent="-285750" algn="l" rtl="0">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As the degree of freedom increases, t-Copulas approximate Gaussian behavior, improving fit.</a:t>
            </a:r>
            <a:endParaRPr sz="900">
              <a:solidFill>
                <a:srgbClr val="000000"/>
              </a:solidFill>
              <a:latin typeface="Raleway"/>
              <a:ea typeface="Raleway"/>
              <a:cs typeface="Raleway"/>
              <a:sym typeface="Raleway"/>
            </a:endParaRPr>
          </a:p>
          <a:p>
            <a:pPr marL="0" lvl="0" indent="0" algn="l" rtl="0">
              <a:spcBef>
                <a:spcPts val="1200"/>
              </a:spcBef>
              <a:spcAft>
                <a:spcPts val="0"/>
              </a:spcAft>
              <a:buNone/>
            </a:pPr>
            <a:endParaRPr sz="11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a:solidFill>
                <a:srgbClr val="000000"/>
              </a:solidFill>
              <a:latin typeface="Raleway"/>
              <a:ea typeface="Raleway"/>
              <a:cs typeface="Raleway"/>
              <a:sym typeface="Raleway"/>
            </a:endParaRPr>
          </a:p>
        </p:txBody>
      </p:sp>
      <p:sp>
        <p:nvSpPr>
          <p:cNvPr id="487" name="Google Shape;487;p5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40</a:t>
            </a:fld>
            <a:endParaRPr/>
          </a:p>
        </p:txBody>
      </p:sp>
      <p:sp>
        <p:nvSpPr>
          <p:cNvPr id="488" name="Google Shape;488;p57"/>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Core Methodologies &amp; Modeling [19 / 19]</a:t>
            </a:r>
            <a:endParaRPr/>
          </a:p>
        </p:txBody>
      </p:sp>
      <p:pic>
        <p:nvPicPr>
          <p:cNvPr id="489" name="Google Shape;489;p57"/>
          <p:cNvPicPr preferRelativeResize="0"/>
          <p:nvPr/>
        </p:nvPicPr>
        <p:blipFill>
          <a:blip r:embed="rId3">
            <a:alphaModFix/>
          </a:blip>
          <a:stretch>
            <a:fillRect/>
          </a:stretch>
        </p:blipFill>
        <p:spPr>
          <a:xfrm>
            <a:off x="1121950" y="3234575"/>
            <a:ext cx="2158276" cy="1731850"/>
          </a:xfrm>
          <a:prstGeom prst="rect">
            <a:avLst/>
          </a:prstGeom>
          <a:noFill/>
          <a:ln>
            <a:noFill/>
          </a:ln>
        </p:spPr>
      </p:pic>
      <p:pic>
        <p:nvPicPr>
          <p:cNvPr id="490" name="Google Shape;490;p57"/>
          <p:cNvPicPr preferRelativeResize="0"/>
          <p:nvPr/>
        </p:nvPicPr>
        <p:blipFill>
          <a:blip r:embed="rId4">
            <a:alphaModFix/>
          </a:blip>
          <a:stretch>
            <a:fillRect/>
          </a:stretch>
        </p:blipFill>
        <p:spPr>
          <a:xfrm>
            <a:off x="3420946" y="3234575"/>
            <a:ext cx="2158254" cy="1731850"/>
          </a:xfrm>
          <a:prstGeom prst="rect">
            <a:avLst/>
          </a:prstGeom>
          <a:noFill/>
          <a:ln>
            <a:noFill/>
          </a:ln>
        </p:spPr>
      </p:pic>
      <p:pic>
        <p:nvPicPr>
          <p:cNvPr id="491" name="Google Shape;491;p57"/>
          <p:cNvPicPr preferRelativeResize="0"/>
          <p:nvPr/>
        </p:nvPicPr>
        <p:blipFill>
          <a:blip r:embed="rId5">
            <a:alphaModFix/>
          </a:blip>
          <a:stretch>
            <a:fillRect/>
          </a:stretch>
        </p:blipFill>
        <p:spPr>
          <a:xfrm>
            <a:off x="5863775" y="3234571"/>
            <a:ext cx="2158276" cy="1731854"/>
          </a:xfrm>
          <a:prstGeom prst="rect">
            <a:avLst/>
          </a:prstGeom>
          <a:noFill/>
          <a:ln>
            <a:noFill/>
          </a:ln>
        </p:spPr>
      </p:pic>
      <p:pic>
        <p:nvPicPr>
          <p:cNvPr id="492" name="Google Shape;492;p57"/>
          <p:cNvPicPr preferRelativeResize="0"/>
          <p:nvPr/>
        </p:nvPicPr>
        <p:blipFill>
          <a:blip r:embed="rId6">
            <a:alphaModFix/>
          </a:blip>
          <a:stretch>
            <a:fillRect/>
          </a:stretch>
        </p:blipFill>
        <p:spPr>
          <a:xfrm>
            <a:off x="1516547" y="814722"/>
            <a:ext cx="5752693" cy="1426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96"/>
        <p:cNvGrpSpPr/>
        <p:nvPr/>
      </p:nvGrpSpPr>
      <p:grpSpPr>
        <a:xfrm>
          <a:off x="0" y="0"/>
          <a:ext cx="0" cy="0"/>
          <a:chOff x="0" y="0"/>
          <a:chExt cx="0" cy="0"/>
        </a:xfrm>
      </p:grpSpPr>
      <p:sp>
        <p:nvSpPr>
          <p:cNvPr id="497" name="Google Shape;497;p5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41</a:t>
            </a:fld>
            <a:endParaRPr/>
          </a:p>
        </p:txBody>
      </p:sp>
      <p:sp>
        <p:nvSpPr>
          <p:cNvPr id="498" name="Google Shape;498;p58"/>
          <p:cNvSpPr txBox="1"/>
          <p:nvPr/>
        </p:nvSpPr>
        <p:spPr>
          <a:xfrm>
            <a:off x="1533750" y="993450"/>
            <a:ext cx="5611200" cy="2956800"/>
          </a:xfrm>
          <a:prstGeom prst="rect">
            <a:avLst/>
          </a:prstGeom>
          <a:noFill/>
          <a:ln>
            <a:noFill/>
          </a:ln>
        </p:spPr>
        <p:txBody>
          <a:bodyPr spcFirstLastPara="1" wrap="square" lIns="91425" tIns="91425" rIns="91425" bIns="91425" anchor="ctr" anchorCtr="0">
            <a:noAutofit/>
          </a:bodyPr>
          <a:lstStyle/>
          <a:p>
            <a:pPr marL="457200" lvl="0" indent="0" algn="l" rtl="0">
              <a:spcBef>
                <a:spcPts val="0"/>
              </a:spcBef>
              <a:spcAft>
                <a:spcPts val="0"/>
              </a:spcAft>
              <a:buNone/>
            </a:pPr>
            <a:endParaRPr sz="1300" dirty="0">
              <a:solidFill>
                <a:srgbClr val="FFFFFF"/>
              </a:solidFill>
              <a:latin typeface="Raleway"/>
              <a:ea typeface="Raleway"/>
              <a:cs typeface="Raleway"/>
              <a:sym typeface="Raleway"/>
            </a:endParaRPr>
          </a:p>
          <a:p>
            <a:pPr marL="457200" lvl="0" indent="-361950" algn="l" rtl="0">
              <a:spcBef>
                <a:spcPts val="0"/>
              </a:spcBef>
              <a:spcAft>
                <a:spcPts val="0"/>
              </a:spcAft>
              <a:buClr>
                <a:schemeClr val="lt1"/>
              </a:buClr>
              <a:buSzPts val="2100"/>
              <a:buFont typeface="Raleway"/>
              <a:buAutoNum type="arabicPeriod"/>
            </a:pPr>
            <a:r>
              <a:rPr lang="en-GB" sz="2100" b="1" dirty="0">
                <a:solidFill>
                  <a:schemeClr val="lt1"/>
                </a:solidFill>
                <a:latin typeface="Raleway"/>
                <a:ea typeface="Raleway"/>
                <a:cs typeface="Raleway"/>
                <a:sym typeface="Raleway"/>
              </a:rPr>
              <a:t>Practical Applications </a:t>
            </a:r>
            <a:endParaRPr sz="2100" b="1" dirty="0">
              <a:latin typeface="Raleway"/>
              <a:ea typeface="Raleway"/>
              <a:cs typeface="Raleway"/>
              <a:sym typeface="Raleway"/>
            </a:endParaRPr>
          </a:p>
          <a:p>
            <a:pPr marL="457200" lvl="0" indent="0" algn="l" rtl="0">
              <a:spcBef>
                <a:spcPts val="0"/>
              </a:spcBef>
              <a:spcAft>
                <a:spcPts val="0"/>
              </a:spcAft>
              <a:buNone/>
            </a:pPr>
            <a:endParaRPr sz="1300" dirty="0">
              <a:solidFill>
                <a:srgbClr val="FFFFFF"/>
              </a:solidFill>
              <a:latin typeface="Raleway"/>
              <a:ea typeface="Raleway"/>
              <a:cs typeface="Raleway"/>
              <a:sym typeface="Raleway"/>
            </a:endParaRPr>
          </a:p>
          <a:p>
            <a:pPr marL="457200" lvl="0" indent="0" algn="l" rtl="0">
              <a:spcBef>
                <a:spcPts val="0"/>
              </a:spcBef>
              <a:spcAft>
                <a:spcPts val="0"/>
              </a:spcAft>
              <a:buNone/>
            </a:pPr>
            <a:endParaRPr sz="1300" dirty="0">
              <a:solidFill>
                <a:srgbClr val="FFFFFF"/>
              </a:solidFill>
              <a:latin typeface="Raleway"/>
              <a:ea typeface="Raleway"/>
              <a:cs typeface="Raleway"/>
              <a:sym typeface="Raleway"/>
            </a:endParaRPr>
          </a:p>
        </p:txBody>
      </p:sp>
      <p:sp>
        <p:nvSpPr>
          <p:cNvPr id="499" name="Google Shape;499;p58"/>
          <p:cNvSpPr/>
          <p:nvPr/>
        </p:nvSpPr>
        <p:spPr>
          <a:xfrm>
            <a:off x="1440501" y="2093254"/>
            <a:ext cx="548700" cy="509100"/>
          </a:xfrm>
          <a:prstGeom prst="ellipse">
            <a:avLst/>
          </a:prstGeom>
          <a:solidFill>
            <a:srgbClr val="EB56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solidFill>
                  <a:srgbClr val="FFFFFF"/>
                </a:solidFill>
              </a:rPr>
              <a:t>6</a:t>
            </a:r>
            <a:endParaRPr sz="2200" b="1">
              <a:solidFill>
                <a:srgbClr val="FFFFFF"/>
              </a:solidFill>
              <a:latin typeface="Raleway"/>
              <a:ea typeface="Raleway"/>
              <a:cs typeface="Raleway"/>
              <a:sym typeface="Raleway"/>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59"/>
          <p:cNvSpPr txBox="1">
            <a:spLocks noGrp="1"/>
          </p:cNvSpPr>
          <p:nvPr>
            <p:ph type="body" idx="1"/>
          </p:nvPr>
        </p:nvSpPr>
        <p:spPr>
          <a:xfrm>
            <a:off x="218250" y="349275"/>
            <a:ext cx="8707500" cy="41466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000">
                <a:solidFill>
                  <a:srgbClr val="000000"/>
                </a:solidFill>
                <a:latin typeface="Raleway"/>
                <a:ea typeface="Raleway"/>
                <a:cs typeface="Raleway"/>
                <a:sym typeface="Raleway"/>
              </a:rPr>
              <a:t>The main purpose of building such a model is to be able to forecast/simulate the pathways for the log returns of NVDA and AAPL;.</a:t>
            </a:r>
            <a:endParaRPr sz="1000">
              <a:solidFill>
                <a:srgbClr val="000000"/>
              </a:solidFill>
              <a:latin typeface="Raleway"/>
              <a:ea typeface="Raleway"/>
              <a:cs typeface="Raleway"/>
              <a:sym typeface="Raleway"/>
            </a:endParaRPr>
          </a:p>
          <a:p>
            <a:pPr marL="0" lvl="0" indent="0" algn="l" rtl="0">
              <a:spcBef>
                <a:spcPts val="1200"/>
              </a:spcBef>
              <a:spcAft>
                <a:spcPts val="0"/>
              </a:spcAft>
              <a:buNone/>
            </a:pPr>
            <a:r>
              <a:rPr lang="en-GB" sz="1000">
                <a:solidFill>
                  <a:srgbClr val="000000"/>
                </a:solidFill>
                <a:latin typeface="Raleway"/>
                <a:ea typeface="Raleway"/>
                <a:cs typeface="Raleway"/>
                <a:sym typeface="Raleway"/>
              </a:rPr>
              <a:t>To do so, we follow these steps:</a:t>
            </a:r>
            <a:endParaRPr sz="1000">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Random draws </a:t>
            </a:r>
            <a:r>
              <a:rPr lang="en-GB" sz="1000">
                <a:solidFill>
                  <a:srgbClr val="000000"/>
                </a:solidFill>
                <a:latin typeface="Raleway"/>
                <a:ea typeface="Raleway"/>
                <a:cs typeface="Raleway"/>
                <a:sym typeface="Raleway"/>
              </a:rPr>
              <a:t>are made from the Gaussian Copula fitted. These consist of 2 series of draws, 1 for each of NVDA and AAPL.</a:t>
            </a:r>
            <a:endParaRPr sz="1000">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Transformation to Uniform Margins:</a:t>
            </a:r>
            <a:endParaRPr sz="1000" b="1">
              <a:solidFill>
                <a:srgbClr val="000000"/>
              </a:solidFill>
              <a:latin typeface="Raleway"/>
              <a:ea typeface="Raleway"/>
              <a:cs typeface="Raleway"/>
              <a:sym typeface="Raleway"/>
            </a:endParaRPr>
          </a:p>
          <a:p>
            <a:pPr marL="914400" lvl="1" indent="-292100" algn="l" rtl="0">
              <a:spcBef>
                <a:spcPts val="120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The Gaussian samples are transformed into uniform samples using the cumulative distribution function (</a:t>
            </a:r>
            <a:r>
              <a:rPr lang="en-GB" sz="1000">
                <a:solidFill>
                  <a:srgbClr val="188038"/>
                </a:solidFill>
                <a:latin typeface="Raleway"/>
                <a:ea typeface="Raleway"/>
                <a:cs typeface="Raleway"/>
                <a:sym typeface="Raleway"/>
              </a:rPr>
              <a:t>norm.cdf</a:t>
            </a:r>
            <a:r>
              <a:rPr lang="en-GB" sz="1000">
                <a:solidFill>
                  <a:srgbClr val="000000"/>
                </a:solidFill>
                <a:latin typeface="Raleway"/>
                <a:ea typeface="Raleway"/>
                <a:cs typeface="Raleway"/>
                <a:sym typeface="Raleway"/>
              </a:rPr>
              <a:t>). This preserves the correlation while converting data into a uniform scale.</a:t>
            </a:r>
            <a:endParaRPr sz="1000">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Residual Scaling:</a:t>
            </a:r>
            <a:endParaRPr sz="1000" b="1">
              <a:solidFill>
                <a:srgbClr val="000000"/>
              </a:solidFill>
              <a:latin typeface="Raleway"/>
              <a:ea typeface="Raleway"/>
              <a:cs typeface="Raleway"/>
              <a:sym typeface="Raleway"/>
            </a:endParaRPr>
          </a:p>
          <a:p>
            <a:pPr marL="914400" lvl="1" indent="-292100" algn="l" rtl="0">
              <a:spcBef>
                <a:spcPts val="120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Residuals are scaled using GARCH-estimated conditional volatilities. This ensures the residuals reflect time-varying volatility.</a:t>
            </a:r>
            <a:endParaRPr sz="1000">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Combination of ARIMA and GARCH Residuals:</a:t>
            </a:r>
            <a:endParaRPr sz="1000" b="1">
              <a:solidFill>
                <a:srgbClr val="000000"/>
              </a:solidFill>
              <a:latin typeface="Raleway"/>
              <a:ea typeface="Raleway"/>
              <a:cs typeface="Raleway"/>
              <a:sym typeface="Raleway"/>
            </a:endParaRPr>
          </a:p>
          <a:p>
            <a:pPr marL="914400" lvl="1" indent="-292100" algn="l" rtl="0">
              <a:spcBef>
                <a:spcPts val="120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The ARIMA forecasted mean values are adjusted with scaled residuals to account for both the deterministic ARIMA pattern and stochastic volatility modeled by GARCH.</a:t>
            </a:r>
            <a:endParaRPr sz="1000">
              <a:solidFill>
                <a:srgbClr val="000000"/>
              </a:solidFill>
              <a:latin typeface="Raleway"/>
              <a:ea typeface="Raleway"/>
              <a:cs typeface="Raleway"/>
              <a:sym typeface="Raleway"/>
            </a:endParaRPr>
          </a:p>
          <a:p>
            <a:pPr marL="0" lvl="0" indent="0" algn="l" rtl="0">
              <a:spcBef>
                <a:spcPts val="1200"/>
              </a:spcBef>
              <a:spcAft>
                <a:spcPts val="0"/>
              </a:spcAft>
              <a:buNone/>
            </a:pPr>
            <a:r>
              <a:rPr lang="en-GB" sz="1000">
                <a:solidFill>
                  <a:srgbClr val="000000"/>
                </a:solidFill>
                <a:latin typeface="Raleway"/>
                <a:ea typeface="Raleway"/>
                <a:cs typeface="Raleway"/>
                <a:sym typeface="Raleway"/>
              </a:rPr>
              <a:t>The results for 1 such simulation is depicted in the next slide.</a:t>
            </a: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1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a:solidFill>
                <a:srgbClr val="000000"/>
              </a:solidFill>
              <a:latin typeface="Raleway"/>
              <a:ea typeface="Raleway"/>
              <a:cs typeface="Raleway"/>
              <a:sym typeface="Raleway"/>
            </a:endParaRPr>
          </a:p>
        </p:txBody>
      </p:sp>
      <p:sp>
        <p:nvSpPr>
          <p:cNvPr id="505" name="Google Shape;505;p5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42</a:t>
            </a:fld>
            <a:endParaRPr/>
          </a:p>
        </p:txBody>
      </p:sp>
      <p:sp>
        <p:nvSpPr>
          <p:cNvPr id="506" name="Google Shape;506;p59"/>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Practical Applications [1 / 5]</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60"/>
          <p:cNvSpPr txBox="1">
            <a:spLocks noGrp="1"/>
          </p:cNvSpPr>
          <p:nvPr>
            <p:ph type="body" idx="1"/>
          </p:nvPr>
        </p:nvSpPr>
        <p:spPr>
          <a:xfrm>
            <a:off x="218250" y="349275"/>
            <a:ext cx="8707500" cy="41466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1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a:solidFill>
                <a:srgbClr val="000000"/>
              </a:solidFill>
              <a:latin typeface="Raleway"/>
              <a:ea typeface="Raleway"/>
              <a:cs typeface="Raleway"/>
              <a:sym typeface="Raleway"/>
            </a:endParaRPr>
          </a:p>
        </p:txBody>
      </p:sp>
      <p:sp>
        <p:nvSpPr>
          <p:cNvPr id="512" name="Google Shape;512;p6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43</a:t>
            </a:fld>
            <a:endParaRPr/>
          </a:p>
        </p:txBody>
      </p:sp>
      <p:sp>
        <p:nvSpPr>
          <p:cNvPr id="513" name="Google Shape;513;p60"/>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Practical Applications [2 / 5]</a:t>
            </a:r>
            <a:endParaRPr/>
          </a:p>
        </p:txBody>
      </p:sp>
      <p:pic>
        <p:nvPicPr>
          <p:cNvPr id="514" name="Google Shape;514;p60"/>
          <p:cNvPicPr preferRelativeResize="0"/>
          <p:nvPr/>
        </p:nvPicPr>
        <p:blipFill>
          <a:blip r:embed="rId3">
            <a:alphaModFix/>
          </a:blip>
          <a:stretch>
            <a:fillRect/>
          </a:stretch>
        </p:blipFill>
        <p:spPr>
          <a:xfrm>
            <a:off x="4870175" y="535200"/>
            <a:ext cx="3839401" cy="2274779"/>
          </a:xfrm>
          <a:prstGeom prst="rect">
            <a:avLst/>
          </a:prstGeom>
          <a:noFill/>
          <a:ln>
            <a:noFill/>
          </a:ln>
        </p:spPr>
      </p:pic>
      <p:pic>
        <p:nvPicPr>
          <p:cNvPr id="515" name="Google Shape;515;p60"/>
          <p:cNvPicPr preferRelativeResize="0"/>
          <p:nvPr/>
        </p:nvPicPr>
        <p:blipFill>
          <a:blip r:embed="rId4">
            <a:alphaModFix/>
          </a:blip>
          <a:stretch>
            <a:fillRect/>
          </a:stretch>
        </p:blipFill>
        <p:spPr>
          <a:xfrm>
            <a:off x="4870174" y="2754125"/>
            <a:ext cx="3839401" cy="2274776"/>
          </a:xfrm>
          <a:prstGeom prst="rect">
            <a:avLst/>
          </a:prstGeom>
          <a:noFill/>
          <a:ln>
            <a:noFill/>
          </a:ln>
        </p:spPr>
      </p:pic>
      <p:sp>
        <p:nvSpPr>
          <p:cNvPr id="516" name="Google Shape;516;p60"/>
          <p:cNvSpPr txBox="1"/>
          <p:nvPr/>
        </p:nvSpPr>
        <p:spPr>
          <a:xfrm>
            <a:off x="309150" y="711550"/>
            <a:ext cx="4263000" cy="437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GB" sz="1000">
                <a:latin typeface="Raleway"/>
                <a:ea typeface="Raleway"/>
                <a:cs typeface="Raleway"/>
                <a:sym typeface="Raleway"/>
              </a:rPr>
              <a:t>For this simulation:</a:t>
            </a:r>
            <a:endParaRPr sz="1000">
              <a:latin typeface="Raleway"/>
              <a:ea typeface="Raleway"/>
              <a:cs typeface="Raleway"/>
              <a:sym typeface="Raleway"/>
            </a:endParaRPr>
          </a:p>
          <a:p>
            <a:pPr marL="457200" lvl="0" indent="-292100" algn="l" rtl="0">
              <a:lnSpc>
                <a:spcPct val="115000"/>
              </a:lnSpc>
              <a:spcBef>
                <a:spcPts val="1200"/>
              </a:spcBef>
              <a:spcAft>
                <a:spcPts val="0"/>
              </a:spcAft>
              <a:buSzPts val="1000"/>
              <a:buChar char="●"/>
            </a:pPr>
            <a:r>
              <a:rPr lang="en-GB" sz="1000" b="1">
                <a:latin typeface="Raleway"/>
                <a:ea typeface="Raleway"/>
                <a:cs typeface="Raleway"/>
                <a:sym typeface="Raleway"/>
              </a:rPr>
              <a:t>AAPL</a:t>
            </a:r>
            <a:r>
              <a:rPr lang="en-GB" sz="1000">
                <a:latin typeface="Raleway"/>
                <a:ea typeface="Raleway"/>
                <a:cs typeface="Raleway"/>
                <a:sym typeface="Raleway"/>
              </a:rPr>
              <a:t>:</a:t>
            </a:r>
            <a:endParaRPr sz="1000">
              <a:latin typeface="Raleway"/>
              <a:ea typeface="Raleway"/>
              <a:cs typeface="Raleway"/>
              <a:sym typeface="Raleway"/>
            </a:endParaRPr>
          </a:p>
          <a:p>
            <a:pPr marL="914400" lvl="1" indent="-292100" algn="l" rtl="0">
              <a:lnSpc>
                <a:spcPct val="115000"/>
              </a:lnSpc>
              <a:spcBef>
                <a:spcPts val="0"/>
              </a:spcBef>
              <a:spcAft>
                <a:spcPts val="0"/>
              </a:spcAft>
              <a:buSzPts val="1000"/>
              <a:buFont typeface="Raleway"/>
              <a:buChar char="○"/>
            </a:pPr>
            <a:r>
              <a:rPr lang="en-GB" sz="1000">
                <a:latin typeface="Raleway"/>
                <a:ea typeface="Raleway"/>
                <a:cs typeface="Raleway"/>
                <a:sym typeface="Raleway"/>
              </a:rPr>
              <a:t>Mean Squared Error (MSE): 0.0003489</a:t>
            </a:r>
            <a:endParaRPr sz="1000">
              <a:latin typeface="Raleway"/>
              <a:ea typeface="Raleway"/>
              <a:cs typeface="Raleway"/>
              <a:sym typeface="Raleway"/>
            </a:endParaRPr>
          </a:p>
          <a:p>
            <a:pPr marL="914400" lvl="1" indent="-292100" algn="l" rtl="0">
              <a:lnSpc>
                <a:spcPct val="115000"/>
              </a:lnSpc>
              <a:spcBef>
                <a:spcPts val="0"/>
              </a:spcBef>
              <a:spcAft>
                <a:spcPts val="0"/>
              </a:spcAft>
              <a:buSzPts val="1000"/>
              <a:buFont typeface="Raleway"/>
              <a:buChar char="○"/>
            </a:pPr>
            <a:r>
              <a:rPr lang="en-GB" sz="1000">
                <a:latin typeface="Raleway"/>
                <a:ea typeface="Raleway"/>
                <a:cs typeface="Raleway"/>
                <a:sym typeface="Raleway"/>
              </a:rPr>
              <a:t>Mean Absolute Error (MAE): 0.01447</a:t>
            </a:r>
            <a:endParaRPr sz="1000">
              <a:latin typeface="Raleway"/>
              <a:ea typeface="Raleway"/>
              <a:cs typeface="Raleway"/>
              <a:sym typeface="Raleway"/>
            </a:endParaRPr>
          </a:p>
          <a:p>
            <a:pPr marL="457200" lvl="0" indent="-292100" algn="l" rtl="0">
              <a:lnSpc>
                <a:spcPct val="115000"/>
              </a:lnSpc>
              <a:spcBef>
                <a:spcPts val="0"/>
              </a:spcBef>
              <a:spcAft>
                <a:spcPts val="0"/>
              </a:spcAft>
              <a:buSzPts val="1000"/>
              <a:buChar char="●"/>
            </a:pPr>
            <a:r>
              <a:rPr lang="en-GB" sz="1000" b="1">
                <a:latin typeface="Raleway"/>
                <a:ea typeface="Raleway"/>
                <a:cs typeface="Raleway"/>
                <a:sym typeface="Raleway"/>
              </a:rPr>
              <a:t>NVDA</a:t>
            </a:r>
            <a:r>
              <a:rPr lang="en-GB" sz="1000">
                <a:latin typeface="Raleway"/>
                <a:ea typeface="Raleway"/>
                <a:cs typeface="Raleway"/>
                <a:sym typeface="Raleway"/>
              </a:rPr>
              <a:t>:</a:t>
            </a:r>
            <a:endParaRPr sz="1000">
              <a:latin typeface="Raleway"/>
              <a:ea typeface="Raleway"/>
              <a:cs typeface="Raleway"/>
              <a:sym typeface="Raleway"/>
            </a:endParaRPr>
          </a:p>
          <a:p>
            <a:pPr marL="914400" lvl="1" indent="-292100" algn="l" rtl="0">
              <a:lnSpc>
                <a:spcPct val="115000"/>
              </a:lnSpc>
              <a:spcBef>
                <a:spcPts val="0"/>
              </a:spcBef>
              <a:spcAft>
                <a:spcPts val="0"/>
              </a:spcAft>
              <a:buSzPts val="1000"/>
              <a:buFont typeface="Raleway"/>
              <a:buChar char="○"/>
            </a:pPr>
            <a:r>
              <a:rPr lang="en-GB" sz="1000">
                <a:latin typeface="Raleway"/>
                <a:ea typeface="Raleway"/>
                <a:cs typeface="Raleway"/>
                <a:sym typeface="Raleway"/>
              </a:rPr>
              <a:t>Mean Squared Error (MSE): 0.00123</a:t>
            </a:r>
            <a:endParaRPr sz="1000">
              <a:latin typeface="Raleway"/>
              <a:ea typeface="Raleway"/>
              <a:cs typeface="Raleway"/>
              <a:sym typeface="Raleway"/>
            </a:endParaRPr>
          </a:p>
          <a:p>
            <a:pPr marL="914400" lvl="1" indent="-292100" algn="l" rtl="0">
              <a:lnSpc>
                <a:spcPct val="115000"/>
              </a:lnSpc>
              <a:spcBef>
                <a:spcPts val="0"/>
              </a:spcBef>
              <a:spcAft>
                <a:spcPts val="0"/>
              </a:spcAft>
              <a:buSzPts val="1000"/>
              <a:buFont typeface="Raleway"/>
              <a:buChar char="○"/>
            </a:pPr>
            <a:r>
              <a:rPr lang="en-GB" sz="1000">
                <a:latin typeface="Raleway"/>
                <a:ea typeface="Raleway"/>
                <a:cs typeface="Raleway"/>
                <a:sym typeface="Raleway"/>
              </a:rPr>
              <a:t>Mean Absolute Error (MAE): 0.02643</a:t>
            </a:r>
            <a:endParaRPr sz="1000">
              <a:latin typeface="Raleway"/>
              <a:ea typeface="Raleway"/>
              <a:cs typeface="Raleway"/>
              <a:sym typeface="Raleway"/>
            </a:endParaRPr>
          </a:p>
          <a:p>
            <a:pPr marL="457200" lvl="0" indent="-292100" algn="l" rtl="0">
              <a:lnSpc>
                <a:spcPct val="115000"/>
              </a:lnSpc>
              <a:spcBef>
                <a:spcPts val="0"/>
              </a:spcBef>
              <a:spcAft>
                <a:spcPts val="0"/>
              </a:spcAft>
              <a:buSzPts val="1000"/>
              <a:buChar char="●"/>
            </a:pPr>
            <a:r>
              <a:rPr lang="en-GB" sz="1000" b="1">
                <a:latin typeface="Raleway"/>
                <a:ea typeface="Raleway"/>
                <a:cs typeface="Raleway"/>
                <a:sym typeface="Raleway"/>
              </a:rPr>
              <a:t>Correlation between AAPL and NVDA forecasts</a:t>
            </a:r>
            <a:r>
              <a:rPr lang="en-GB" sz="1000">
                <a:latin typeface="Raleway"/>
                <a:ea typeface="Raleway"/>
                <a:cs typeface="Raleway"/>
                <a:sym typeface="Raleway"/>
              </a:rPr>
              <a:t>: 0.5633</a:t>
            </a:r>
            <a:endParaRPr sz="1000">
              <a:latin typeface="Raleway"/>
              <a:ea typeface="Raleway"/>
              <a:cs typeface="Raleway"/>
              <a:sym typeface="Raleway"/>
            </a:endParaRPr>
          </a:p>
          <a:p>
            <a:pPr marL="0" lvl="0" indent="0" algn="l" rtl="0">
              <a:lnSpc>
                <a:spcPct val="115000"/>
              </a:lnSpc>
              <a:spcBef>
                <a:spcPts val="1200"/>
              </a:spcBef>
              <a:spcAft>
                <a:spcPts val="0"/>
              </a:spcAft>
              <a:buNone/>
            </a:pPr>
            <a:r>
              <a:rPr lang="en-GB" sz="1000">
                <a:latin typeface="Raleway"/>
                <a:ea typeface="Raleway"/>
                <a:cs typeface="Raleway"/>
                <a:sym typeface="Raleway"/>
              </a:rPr>
              <a:t>For both, the simulated returns do not capture the degree of 'extreme' spikes/lows in the actual test data. This is likely for this simulation only as we observed that for AAPL, the previous 'separate' simulated log-returns did exhibit some degree of extreme log returns. To curtail this, it is best to perform multiple simulations and not just rely on one.</a:t>
            </a:r>
            <a:endParaRPr sz="1000">
              <a:latin typeface="Raleway"/>
              <a:ea typeface="Raleway"/>
              <a:cs typeface="Raleway"/>
              <a:sym typeface="Raleway"/>
            </a:endParaRPr>
          </a:p>
          <a:p>
            <a:pPr marL="0" lvl="0" indent="0" algn="l" rtl="0">
              <a:lnSpc>
                <a:spcPct val="115000"/>
              </a:lnSpc>
              <a:spcBef>
                <a:spcPts val="1200"/>
              </a:spcBef>
              <a:spcAft>
                <a:spcPts val="0"/>
              </a:spcAft>
              <a:buNone/>
            </a:pPr>
            <a:r>
              <a:rPr lang="en-GB" sz="1000">
                <a:latin typeface="Raleway"/>
                <a:ea typeface="Raleway"/>
                <a:cs typeface="Raleway"/>
                <a:sym typeface="Raleway"/>
              </a:rPr>
              <a:t>The correlation between AAPL and NVDA of 0.56 is close to that observed for the GARCH residuals (0.50).</a:t>
            </a:r>
            <a:endParaRPr sz="1000">
              <a:latin typeface="Raleway"/>
              <a:ea typeface="Raleway"/>
              <a:cs typeface="Raleway"/>
              <a:sym typeface="Raleway"/>
            </a:endParaRPr>
          </a:p>
          <a:p>
            <a:pPr marL="0" lvl="0" indent="0" algn="l" rtl="0">
              <a:spcBef>
                <a:spcPts val="1200"/>
              </a:spcBef>
              <a:spcAft>
                <a:spcPts val="0"/>
              </a:spcAft>
              <a:buNone/>
            </a:pPr>
            <a:endParaRPr sz="1300">
              <a:solidFill>
                <a:schemeClr val="accent1"/>
              </a:solidFill>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61"/>
          <p:cNvSpPr txBox="1">
            <a:spLocks noGrp="1"/>
          </p:cNvSpPr>
          <p:nvPr>
            <p:ph type="body" idx="1"/>
          </p:nvPr>
        </p:nvSpPr>
        <p:spPr>
          <a:xfrm>
            <a:off x="218250" y="349275"/>
            <a:ext cx="8707500" cy="12951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1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a:solidFill>
                <a:srgbClr val="000000"/>
              </a:solidFill>
              <a:latin typeface="Raleway"/>
              <a:ea typeface="Raleway"/>
              <a:cs typeface="Raleway"/>
              <a:sym typeface="Raleway"/>
            </a:endParaRPr>
          </a:p>
        </p:txBody>
      </p:sp>
      <p:sp>
        <p:nvSpPr>
          <p:cNvPr id="522" name="Google Shape;522;p6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44</a:t>
            </a:fld>
            <a:endParaRPr/>
          </a:p>
        </p:txBody>
      </p:sp>
      <p:sp>
        <p:nvSpPr>
          <p:cNvPr id="523" name="Google Shape;523;p61"/>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Practical Applications [3 / 5]</a:t>
            </a:r>
            <a:endParaRPr/>
          </a:p>
        </p:txBody>
      </p:sp>
      <p:sp>
        <p:nvSpPr>
          <p:cNvPr id="524" name="Google Shape;524;p61"/>
          <p:cNvSpPr txBox="1"/>
          <p:nvPr/>
        </p:nvSpPr>
        <p:spPr>
          <a:xfrm>
            <a:off x="309150" y="711550"/>
            <a:ext cx="8616600" cy="772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GB" sz="1000" b="1">
                <a:latin typeface="Raleway"/>
                <a:ea typeface="Raleway"/>
                <a:cs typeface="Raleway"/>
                <a:sym typeface="Raleway"/>
              </a:rPr>
              <a:t>Forecasting</a:t>
            </a:r>
            <a:endParaRPr sz="1000" b="1">
              <a:latin typeface="Raleway"/>
              <a:ea typeface="Raleway"/>
              <a:cs typeface="Raleway"/>
              <a:sym typeface="Raleway"/>
            </a:endParaRPr>
          </a:p>
          <a:p>
            <a:pPr marL="457200" lvl="0" indent="-292100" algn="l" rtl="0">
              <a:lnSpc>
                <a:spcPct val="115000"/>
              </a:lnSpc>
              <a:spcBef>
                <a:spcPts val="1200"/>
              </a:spcBef>
              <a:spcAft>
                <a:spcPts val="0"/>
              </a:spcAft>
              <a:buSzPts val="1000"/>
              <a:buFont typeface="Raleway"/>
              <a:buChar char="●"/>
            </a:pPr>
            <a:r>
              <a:rPr lang="en-GB" sz="1000">
                <a:latin typeface="Raleway"/>
                <a:ea typeface="Raleway"/>
                <a:cs typeface="Raleway"/>
                <a:sym typeface="Raleway"/>
              </a:rPr>
              <a:t>We can  repeat the previous simulation to obtain multiple pathways for each of NVDA and AAPL. </a:t>
            </a:r>
            <a:endParaRPr sz="1000">
              <a:latin typeface="Raleway"/>
              <a:ea typeface="Raleway"/>
              <a:cs typeface="Raleway"/>
              <a:sym typeface="Raleway"/>
            </a:endParaRPr>
          </a:p>
          <a:p>
            <a:pPr marL="457200" lvl="0" indent="-292100" algn="l" rtl="0">
              <a:lnSpc>
                <a:spcPct val="115000"/>
              </a:lnSpc>
              <a:spcBef>
                <a:spcPts val="0"/>
              </a:spcBef>
              <a:spcAft>
                <a:spcPts val="0"/>
              </a:spcAft>
              <a:buSzPts val="1000"/>
              <a:buFont typeface="Raleway"/>
              <a:buChar char="●"/>
            </a:pPr>
            <a:r>
              <a:rPr lang="en-GB" sz="1000">
                <a:latin typeface="Raleway"/>
                <a:ea typeface="Raleway"/>
                <a:cs typeface="Raleway"/>
                <a:sym typeface="Raleway"/>
              </a:rPr>
              <a:t>Using this, we can  also build the future portfolio values (up to 100 trading days forward here) of a portfolio consisting of an equal mix of NVDA and AAPL shares. To keep things simple, we have assumed both shares to be valued at 100 on day 0.</a:t>
            </a:r>
            <a:endParaRPr sz="1000">
              <a:latin typeface="Raleway"/>
              <a:ea typeface="Raleway"/>
              <a:cs typeface="Raleway"/>
              <a:sym typeface="Raleway"/>
            </a:endParaRPr>
          </a:p>
          <a:p>
            <a:pPr marL="457200" lvl="0" indent="-292100" algn="l" rtl="0">
              <a:lnSpc>
                <a:spcPct val="115000"/>
              </a:lnSpc>
              <a:spcBef>
                <a:spcPts val="0"/>
              </a:spcBef>
              <a:spcAft>
                <a:spcPts val="0"/>
              </a:spcAft>
              <a:buSzPts val="1000"/>
              <a:buFont typeface="Raleway"/>
              <a:buChar char="●"/>
            </a:pPr>
            <a:r>
              <a:rPr lang="en-GB" sz="1000">
                <a:latin typeface="Raleway"/>
                <a:ea typeface="Raleway"/>
                <a:cs typeface="Raleway"/>
                <a:sym typeface="Raleway"/>
              </a:rPr>
              <a:t>We have displayed only 100 simulations here, but 10, 000 simulations were performed to derive insights.</a:t>
            </a:r>
            <a:endParaRPr sz="1000">
              <a:latin typeface="Raleway"/>
              <a:ea typeface="Raleway"/>
              <a:cs typeface="Raleway"/>
              <a:sym typeface="Raleway"/>
            </a:endParaRPr>
          </a:p>
        </p:txBody>
      </p:sp>
      <p:pic>
        <p:nvPicPr>
          <p:cNvPr id="525" name="Google Shape;525;p61"/>
          <p:cNvPicPr preferRelativeResize="0"/>
          <p:nvPr/>
        </p:nvPicPr>
        <p:blipFill>
          <a:blip r:embed="rId3">
            <a:alphaModFix/>
          </a:blip>
          <a:stretch>
            <a:fillRect/>
          </a:stretch>
        </p:blipFill>
        <p:spPr>
          <a:xfrm>
            <a:off x="1974775" y="2017625"/>
            <a:ext cx="5018599" cy="29734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62"/>
          <p:cNvSpPr txBox="1">
            <a:spLocks noGrp="1"/>
          </p:cNvSpPr>
          <p:nvPr>
            <p:ph type="body" idx="1"/>
          </p:nvPr>
        </p:nvSpPr>
        <p:spPr>
          <a:xfrm>
            <a:off x="218250" y="349275"/>
            <a:ext cx="8707500" cy="12951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1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a:solidFill>
                <a:srgbClr val="000000"/>
              </a:solidFill>
              <a:latin typeface="Raleway"/>
              <a:ea typeface="Raleway"/>
              <a:cs typeface="Raleway"/>
              <a:sym typeface="Raleway"/>
            </a:endParaRPr>
          </a:p>
        </p:txBody>
      </p:sp>
      <p:sp>
        <p:nvSpPr>
          <p:cNvPr id="531" name="Google Shape;531;p6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45</a:t>
            </a:fld>
            <a:endParaRPr/>
          </a:p>
        </p:txBody>
      </p:sp>
      <p:sp>
        <p:nvSpPr>
          <p:cNvPr id="532" name="Google Shape;532;p62"/>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Practical Applications [4 / 5]</a:t>
            </a:r>
            <a:endParaRPr/>
          </a:p>
        </p:txBody>
      </p:sp>
      <p:sp>
        <p:nvSpPr>
          <p:cNvPr id="533" name="Google Shape;533;p62"/>
          <p:cNvSpPr txBox="1"/>
          <p:nvPr/>
        </p:nvSpPr>
        <p:spPr>
          <a:xfrm>
            <a:off x="309150" y="711550"/>
            <a:ext cx="3771000" cy="3984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050" b="1">
                <a:highlight>
                  <a:srgbClr val="FFFFFF"/>
                </a:highlight>
                <a:latin typeface="Raleway"/>
                <a:ea typeface="Raleway"/>
                <a:cs typeface="Raleway"/>
                <a:sym typeface="Raleway"/>
              </a:rPr>
              <a:t>Risk Return Profile</a:t>
            </a:r>
            <a:endParaRPr sz="1050" b="1">
              <a:highlight>
                <a:srgbClr val="FFFFFF"/>
              </a:highlight>
              <a:latin typeface="Raleway"/>
              <a:ea typeface="Raleway"/>
              <a:cs typeface="Raleway"/>
              <a:sym typeface="Raleway"/>
            </a:endParaRPr>
          </a:p>
          <a:p>
            <a:pPr marL="0" lvl="0" indent="0" algn="l" rtl="0">
              <a:lnSpc>
                <a:spcPct val="115000"/>
              </a:lnSpc>
              <a:spcBef>
                <a:spcPts val="1100"/>
              </a:spcBef>
              <a:spcAft>
                <a:spcPts val="0"/>
              </a:spcAft>
              <a:buNone/>
            </a:pPr>
            <a:r>
              <a:rPr lang="en-GB" sz="1050">
                <a:highlight>
                  <a:srgbClr val="FFFFFF"/>
                </a:highlight>
                <a:latin typeface="Raleway"/>
                <a:ea typeface="Raleway"/>
                <a:cs typeface="Raleway"/>
                <a:sym typeface="Raleway"/>
              </a:rPr>
              <a:t>From the simulations, we can note the following:</a:t>
            </a:r>
            <a:endParaRPr sz="1050">
              <a:highlight>
                <a:srgbClr val="FFFFFF"/>
              </a:highlight>
              <a:latin typeface="Raleway"/>
              <a:ea typeface="Raleway"/>
              <a:cs typeface="Raleway"/>
              <a:sym typeface="Raleway"/>
            </a:endParaRPr>
          </a:p>
          <a:p>
            <a:pPr marL="457200" lvl="0" indent="-295275" algn="l" rtl="0">
              <a:lnSpc>
                <a:spcPct val="115000"/>
              </a:lnSpc>
              <a:spcBef>
                <a:spcPts val="1100"/>
              </a:spcBef>
              <a:spcAft>
                <a:spcPts val="0"/>
              </a:spcAft>
              <a:buSzPts val="1050"/>
              <a:buFont typeface="Raleway"/>
              <a:buChar char="●"/>
            </a:pPr>
            <a:r>
              <a:rPr lang="en-GB" sz="1050">
                <a:highlight>
                  <a:srgbClr val="FFFFFF"/>
                </a:highlight>
                <a:latin typeface="Raleway"/>
                <a:ea typeface="Raleway"/>
                <a:cs typeface="Raleway"/>
                <a:sym typeface="Raleway"/>
              </a:rPr>
              <a:t>In 100 days, the portfolio has </a:t>
            </a:r>
            <a:r>
              <a:rPr lang="en-GB" sz="1050" b="1">
                <a:highlight>
                  <a:srgbClr val="FFFFFF"/>
                </a:highlight>
                <a:latin typeface="Raleway"/>
                <a:ea typeface="Raleway"/>
                <a:cs typeface="Raleway"/>
                <a:sym typeface="Raleway"/>
              </a:rPr>
              <a:t>an expected value of 118.98</a:t>
            </a:r>
            <a:r>
              <a:rPr lang="en-GB" sz="1050">
                <a:highlight>
                  <a:srgbClr val="FFFFFF"/>
                </a:highlight>
                <a:latin typeface="Raleway"/>
                <a:ea typeface="Raleway"/>
                <a:cs typeface="Raleway"/>
                <a:sym typeface="Raleway"/>
              </a:rPr>
              <a:t> with a </a:t>
            </a:r>
            <a:r>
              <a:rPr lang="en-GB" sz="1050" b="1">
                <a:highlight>
                  <a:srgbClr val="FFFFFF"/>
                </a:highlight>
                <a:latin typeface="Raleway"/>
                <a:ea typeface="Raleway"/>
                <a:cs typeface="Raleway"/>
                <a:sym typeface="Raleway"/>
              </a:rPr>
              <a:t>standard deviation of 26.29. </a:t>
            </a:r>
            <a:r>
              <a:rPr lang="en-GB" sz="1050">
                <a:highlight>
                  <a:srgbClr val="FFFFFF"/>
                </a:highlight>
                <a:latin typeface="Raleway"/>
                <a:ea typeface="Raleway"/>
                <a:cs typeface="Raleway"/>
                <a:sym typeface="Raleway"/>
              </a:rPr>
              <a:t>This gives a view of the risk-return profile of the portfolio. We can equally, gauge the downside risk of the portfolio using the Value-at-Risk.</a:t>
            </a:r>
            <a:endParaRPr sz="1050">
              <a:highlight>
                <a:srgbClr val="FFFFFF"/>
              </a:highlight>
              <a:latin typeface="Raleway"/>
              <a:ea typeface="Raleway"/>
              <a:cs typeface="Raleway"/>
              <a:sym typeface="Raleway"/>
            </a:endParaRPr>
          </a:p>
          <a:p>
            <a:pPr marL="0" lvl="0" indent="0" algn="l" rtl="0">
              <a:lnSpc>
                <a:spcPct val="115000"/>
              </a:lnSpc>
              <a:spcBef>
                <a:spcPts val="1100"/>
              </a:spcBef>
              <a:spcAft>
                <a:spcPts val="0"/>
              </a:spcAft>
              <a:buNone/>
            </a:pPr>
            <a:endParaRPr sz="1050">
              <a:highlight>
                <a:srgbClr val="FFFFFF"/>
              </a:highlight>
              <a:latin typeface="Raleway"/>
              <a:ea typeface="Raleway"/>
              <a:cs typeface="Raleway"/>
              <a:sym typeface="Raleway"/>
            </a:endParaRPr>
          </a:p>
          <a:p>
            <a:pPr marL="457200" lvl="0" indent="-295275" algn="l" rtl="0">
              <a:lnSpc>
                <a:spcPct val="115000"/>
              </a:lnSpc>
              <a:spcBef>
                <a:spcPts val="1100"/>
              </a:spcBef>
              <a:spcAft>
                <a:spcPts val="0"/>
              </a:spcAft>
              <a:buSzPts val="1050"/>
              <a:buFont typeface="Raleway"/>
              <a:buChar char="●"/>
            </a:pPr>
            <a:r>
              <a:rPr lang="en-GB" sz="1050">
                <a:highlight>
                  <a:srgbClr val="FFFFFF"/>
                </a:highlight>
                <a:latin typeface="Raleway"/>
                <a:ea typeface="Raleway"/>
                <a:cs typeface="Raleway"/>
                <a:sym typeface="Raleway"/>
              </a:rPr>
              <a:t>Value at Risk (VaR) is a widely used risk management measure that quantifies the potential loss in value of a portfolio or investment over a specified time period, given a certain level of confidence.</a:t>
            </a:r>
            <a:endParaRPr sz="1050">
              <a:highlight>
                <a:srgbClr val="FFFFFF"/>
              </a:highlight>
              <a:latin typeface="Raleway"/>
              <a:ea typeface="Raleway"/>
              <a:cs typeface="Raleway"/>
              <a:sym typeface="Raleway"/>
            </a:endParaRPr>
          </a:p>
          <a:p>
            <a:pPr marL="457200" lvl="0" indent="0" algn="l" rtl="0">
              <a:lnSpc>
                <a:spcPct val="115000"/>
              </a:lnSpc>
              <a:spcBef>
                <a:spcPts val="1100"/>
              </a:spcBef>
              <a:spcAft>
                <a:spcPts val="0"/>
              </a:spcAft>
              <a:buNone/>
            </a:pPr>
            <a:endParaRPr sz="1050">
              <a:highlight>
                <a:srgbClr val="FFFFFF"/>
              </a:highlight>
              <a:latin typeface="Raleway"/>
              <a:ea typeface="Raleway"/>
              <a:cs typeface="Raleway"/>
              <a:sym typeface="Raleway"/>
            </a:endParaRPr>
          </a:p>
          <a:p>
            <a:pPr marL="457200" lvl="0" indent="-295275" algn="l" rtl="0">
              <a:lnSpc>
                <a:spcPct val="115000"/>
              </a:lnSpc>
              <a:spcBef>
                <a:spcPts val="1100"/>
              </a:spcBef>
              <a:spcAft>
                <a:spcPts val="0"/>
              </a:spcAft>
              <a:buSzPts val="1050"/>
              <a:buFont typeface="Raleway"/>
              <a:buChar char="●"/>
            </a:pPr>
            <a:r>
              <a:rPr lang="en-GB" sz="1050">
                <a:highlight>
                  <a:srgbClr val="FFFFFF"/>
                </a:highlight>
                <a:latin typeface="Raleway"/>
                <a:ea typeface="Raleway"/>
                <a:cs typeface="Raleway"/>
                <a:sym typeface="Raleway"/>
              </a:rPr>
              <a:t>We can interpret the VaR here as: 95% of the time, we do not expect the value to fall beneath</a:t>
            </a:r>
            <a:r>
              <a:rPr lang="en-GB" sz="1050" b="1">
                <a:highlight>
                  <a:srgbClr val="FFFFFF"/>
                </a:highlight>
                <a:latin typeface="Raleway"/>
                <a:ea typeface="Raleway"/>
                <a:cs typeface="Raleway"/>
                <a:sym typeface="Raleway"/>
              </a:rPr>
              <a:t> 81.70 </a:t>
            </a:r>
            <a:r>
              <a:rPr lang="en-GB" sz="1050">
                <a:highlight>
                  <a:srgbClr val="FFFFFF"/>
                </a:highlight>
                <a:latin typeface="Raleway"/>
                <a:ea typeface="Raleway"/>
                <a:cs typeface="Raleway"/>
                <a:sym typeface="Raleway"/>
              </a:rPr>
              <a:t>after 100 days</a:t>
            </a:r>
            <a:endParaRPr sz="1050">
              <a:highlight>
                <a:srgbClr val="FFFFFF"/>
              </a:highlight>
              <a:latin typeface="Raleway"/>
              <a:ea typeface="Raleway"/>
              <a:cs typeface="Raleway"/>
              <a:sym typeface="Raleway"/>
            </a:endParaRPr>
          </a:p>
          <a:p>
            <a:pPr marL="0" lvl="0" indent="0" algn="l" rtl="0">
              <a:lnSpc>
                <a:spcPct val="115000"/>
              </a:lnSpc>
              <a:spcBef>
                <a:spcPts val="1100"/>
              </a:spcBef>
              <a:spcAft>
                <a:spcPts val="0"/>
              </a:spcAft>
              <a:buNone/>
            </a:pPr>
            <a:r>
              <a:rPr lang="en-GB" sz="1050">
                <a:highlight>
                  <a:srgbClr val="FFFFFF"/>
                </a:highlight>
              </a:rPr>
              <a:t>.</a:t>
            </a:r>
            <a:endParaRPr sz="1050">
              <a:highlight>
                <a:srgbClr val="FFFFFF"/>
              </a:highlight>
            </a:endParaRPr>
          </a:p>
          <a:p>
            <a:pPr marL="0" lvl="0" indent="0" algn="l" rtl="0">
              <a:lnSpc>
                <a:spcPct val="115000"/>
              </a:lnSpc>
              <a:spcBef>
                <a:spcPts val="1200"/>
              </a:spcBef>
              <a:spcAft>
                <a:spcPts val="1200"/>
              </a:spcAft>
              <a:buNone/>
            </a:pPr>
            <a:r>
              <a:rPr lang="en-GB" sz="1000">
                <a:latin typeface="Raleway"/>
                <a:ea typeface="Raleway"/>
                <a:cs typeface="Raleway"/>
                <a:sym typeface="Raleway"/>
              </a:rPr>
              <a:t>.</a:t>
            </a:r>
            <a:endParaRPr sz="1000">
              <a:latin typeface="Raleway"/>
              <a:ea typeface="Raleway"/>
              <a:cs typeface="Raleway"/>
              <a:sym typeface="Raleway"/>
            </a:endParaRPr>
          </a:p>
        </p:txBody>
      </p:sp>
      <p:pic>
        <p:nvPicPr>
          <p:cNvPr id="534" name="Google Shape;534;p62"/>
          <p:cNvPicPr preferRelativeResize="0"/>
          <p:nvPr/>
        </p:nvPicPr>
        <p:blipFill>
          <a:blip r:embed="rId3">
            <a:alphaModFix/>
          </a:blip>
          <a:stretch>
            <a:fillRect/>
          </a:stretch>
        </p:blipFill>
        <p:spPr>
          <a:xfrm>
            <a:off x="4228550" y="974601"/>
            <a:ext cx="4351874" cy="3468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63"/>
          <p:cNvSpPr txBox="1">
            <a:spLocks noGrp="1"/>
          </p:cNvSpPr>
          <p:nvPr>
            <p:ph type="body" idx="1"/>
          </p:nvPr>
        </p:nvSpPr>
        <p:spPr>
          <a:xfrm>
            <a:off x="218250" y="349275"/>
            <a:ext cx="8707500" cy="12951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1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a:solidFill>
                <a:srgbClr val="000000"/>
              </a:solidFill>
              <a:latin typeface="Raleway"/>
              <a:ea typeface="Raleway"/>
              <a:cs typeface="Raleway"/>
              <a:sym typeface="Raleway"/>
            </a:endParaRPr>
          </a:p>
        </p:txBody>
      </p:sp>
      <p:sp>
        <p:nvSpPr>
          <p:cNvPr id="540" name="Google Shape;540;p6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46</a:t>
            </a:fld>
            <a:endParaRPr/>
          </a:p>
        </p:txBody>
      </p:sp>
      <p:sp>
        <p:nvSpPr>
          <p:cNvPr id="541" name="Google Shape;541;p63"/>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Practical Applications [5 / 5]</a:t>
            </a:r>
            <a:endParaRPr/>
          </a:p>
        </p:txBody>
      </p:sp>
      <p:sp>
        <p:nvSpPr>
          <p:cNvPr id="542" name="Google Shape;542;p63"/>
          <p:cNvSpPr txBox="1"/>
          <p:nvPr/>
        </p:nvSpPr>
        <p:spPr>
          <a:xfrm>
            <a:off x="309150" y="711550"/>
            <a:ext cx="8616600" cy="426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950" b="1" dirty="0">
                <a:highlight>
                  <a:srgbClr val="FFFFFF"/>
                </a:highlight>
                <a:latin typeface="Raleway"/>
                <a:ea typeface="Raleway"/>
                <a:cs typeface="Raleway"/>
                <a:sym typeface="Raleway"/>
              </a:rPr>
              <a:t>Portfolio Optimisation</a:t>
            </a:r>
            <a:endParaRPr sz="950" dirty="0">
              <a:highlight>
                <a:srgbClr val="FFFFFF"/>
              </a:highlight>
              <a:latin typeface="Raleway"/>
              <a:ea typeface="Raleway"/>
              <a:cs typeface="Raleway"/>
              <a:sym typeface="Raleway"/>
            </a:endParaRPr>
          </a:p>
          <a:p>
            <a:pPr marL="457200" lvl="0" indent="-288925" algn="l" rtl="0">
              <a:lnSpc>
                <a:spcPct val="115000"/>
              </a:lnSpc>
              <a:spcBef>
                <a:spcPts val="1100"/>
              </a:spcBef>
              <a:spcAft>
                <a:spcPts val="0"/>
              </a:spcAft>
              <a:buSzPts val="950"/>
              <a:buFont typeface="Raleway"/>
              <a:buChar char="●"/>
            </a:pPr>
            <a:r>
              <a:rPr lang="en-GB" sz="950" dirty="0">
                <a:highlight>
                  <a:srgbClr val="FFFFFF"/>
                </a:highlight>
                <a:latin typeface="Raleway"/>
                <a:ea typeface="Raleway"/>
                <a:cs typeface="Raleway"/>
                <a:sym typeface="Raleway"/>
              </a:rPr>
              <a:t>We can optimise the risk-return profile of the portfolio by allocating different weights to NVDA and AAPL in the portfolio.</a:t>
            </a:r>
            <a:endParaRPr sz="950" dirty="0">
              <a:highlight>
                <a:srgbClr val="FFFFFF"/>
              </a:highlight>
              <a:latin typeface="Raleway"/>
              <a:ea typeface="Raleway"/>
              <a:cs typeface="Raleway"/>
              <a:sym typeface="Raleway"/>
            </a:endParaRPr>
          </a:p>
          <a:p>
            <a:pPr marL="0" lvl="0" indent="0" algn="l" rtl="0">
              <a:lnSpc>
                <a:spcPct val="115000"/>
              </a:lnSpc>
              <a:spcBef>
                <a:spcPts val="1100"/>
              </a:spcBef>
              <a:spcAft>
                <a:spcPts val="0"/>
              </a:spcAft>
              <a:buNone/>
            </a:pPr>
            <a:endParaRPr sz="950" dirty="0">
              <a:highlight>
                <a:srgbClr val="FFFFFF"/>
              </a:highlight>
              <a:latin typeface="Raleway"/>
              <a:ea typeface="Raleway"/>
              <a:cs typeface="Raleway"/>
              <a:sym typeface="Raleway"/>
            </a:endParaRPr>
          </a:p>
          <a:p>
            <a:pPr marL="0" lvl="0" indent="0" algn="l" rtl="0">
              <a:lnSpc>
                <a:spcPct val="115000"/>
              </a:lnSpc>
              <a:spcBef>
                <a:spcPts val="1100"/>
              </a:spcBef>
              <a:spcAft>
                <a:spcPts val="0"/>
              </a:spcAft>
              <a:buNone/>
            </a:pPr>
            <a:endParaRPr sz="950" dirty="0">
              <a:highlight>
                <a:srgbClr val="FFFFFF"/>
              </a:highlight>
              <a:latin typeface="Raleway"/>
              <a:ea typeface="Raleway"/>
              <a:cs typeface="Raleway"/>
              <a:sym typeface="Raleway"/>
            </a:endParaRPr>
          </a:p>
          <a:p>
            <a:pPr marL="0" lvl="0" indent="0" algn="l" rtl="0">
              <a:lnSpc>
                <a:spcPct val="115000"/>
              </a:lnSpc>
              <a:spcBef>
                <a:spcPts val="1100"/>
              </a:spcBef>
              <a:spcAft>
                <a:spcPts val="0"/>
              </a:spcAft>
              <a:buNone/>
            </a:pPr>
            <a:endParaRPr sz="950" dirty="0">
              <a:highlight>
                <a:srgbClr val="FFFFFF"/>
              </a:highlight>
              <a:latin typeface="Raleway"/>
              <a:ea typeface="Raleway"/>
              <a:cs typeface="Raleway"/>
              <a:sym typeface="Raleway"/>
            </a:endParaRPr>
          </a:p>
          <a:p>
            <a:pPr marL="0" lvl="0" indent="0" algn="l" rtl="0">
              <a:lnSpc>
                <a:spcPct val="115000"/>
              </a:lnSpc>
              <a:spcBef>
                <a:spcPts val="1100"/>
              </a:spcBef>
              <a:spcAft>
                <a:spcPts val="0"/>
              </a:spcAft>
              <a:buNone/>
            </a:pPr>
            <a:endParaRPr sz="950" dirty="0">
              <a:highlight>
                <a:srgbClr val="FFFFFF"/>
              </a:highlight>
              <a:latin typeface="Raleway"/>
              <a:ea typeface="Raleway"/>
              <a:cs typeface="Raleway"/>
              <a:sym typeface="Raleway"/>
            </a:endParaRPr>
          </a:p>
          <a:p>
            <a:pPr marL="0" lvl="0" indent="0" algn="l" rtl="0">
              <a:lnSpc>
                <a:spcPct val="115000"/>
              </a:lnSpc>
              <a:spcBef>
                <a:spcPts val="1100"/>
              </a:spcBef>
              <a:spcAft>
                <a:spcPts val="0"/>
              </a:spcAft>
              <a:buNone/>
            </a:pPr>
            <a:endParaRPr sz="950" dirty="0">
              <a:highlight>
                <a:srgbClr val="FFFFFF"/>
              </a:highlight>
              <a:latin typeface="Raleway"/>
              <a:ea typeface="Raleway"/>
              <a:cs typeface="Raleway"/>
              <a:sym typeface="Raleway"/>
            </a:endParaRPr>
          </a:p>
          <a:p>
            <a:pPr marL="457200" lvl="0" indent="-288925" algn="l" rtl="0">
              <a:lnSpc>
                <a:spcPct val="115000"/>
              </a:lnSpc>
              <a:spcBef>
                <a:spcPts val="1100"/>
              </a:spcBef>
              <a:spcAft>
                <a:spcPts val="0"/>
              </a:spcAft>
              <a:buSzPts val="950"/>
              <a:buFont typeface="Raleway"/>
              <a:buChar char="●"/>
            </a:pPr>
            <a:r>
              <a:rPr lang="en-GB" sz="950" dirty="0">
                <a:highlight>
                  <a:srgbClr val="FFFFFF"/>
                </a:highlight>
                <a:latin typeface="Raleway"/>
                <a:ea typeface="Raleway"/>
                <a:cs typeface="Raleway"/>
                <a:sym typeface="Raleway"/>
              </a:rPr>
              <a:t>The </a:t>
            </a:r>
            <a:r>
              <a:rPr lang="en-GB" sz="950" b="1" dirty="0">
                <a:highlight>
                  <a:srgbClr val="FFFFFF"/>
                </a:highlight>
                <a:latin typeface="Raleway"/>
                <a:ea typeface="Raleway"/>
                <a:cs typeface="Raleway"/>
                <a:sym typeface="Raleway"/>
              </a:rPr>
              <a:t>mean terminal value</a:t>
            </a:r>
            <a:r>
              <a:rPr lang="en-GB" sz="950" dirty="0">
                <a:highlight>
                  <a:srgbClr val="FFFFFF"/>
                </a:highlight>
                <a:latin typeface="Raleway"/>
                <a:ea typeface="Raleway"/>
                <a:cs typeface="Raleway"/>
                <a:sym typeface="Raleway"/>
              </a:rPr>
              <a:t> increases as the portfolio allocation shifts toward NVDA. This indicates that NVDA offers higher average returns compared to AAPL over the 100-day horizon:</a:t>
            </a:r>
            <a:endParaRPr sz="950" dirty="0">
              <a:highlight>
                <a:srgbClr val="FFFFFF"/>
              </a:highlight>
              <a:latin typeface="Raleway"/>
              <a:ea typeface="Raleway"/>
              <a:cs typeface="Raleway"/>
              <a:sym typeface="Raleway"/>
            </a:endParaRPr>
          </a:p>
          <a:p>
            <a:pPr marL="457200" lvl="0" indent="-288925" algn="l" rtl="0">
              <a:lnSpc>
                <a:spcPct val="115000"/>
              </a:lnSpc>
              <a:spcBef>
                <a:spcPts val="0"/>
              </a:spcBef>
              <a:spcAft>
                <a:spcPts val="0"/>
              </a:spcAft>
              <a:buSzPts val="950"/>
              <a:buFont typeface="Raleway"/>
              <a:buChar char="●"/>
            </a:pPr>
            <a:r>
              <a:rPr lang="en-GB" sz="950" b="1" dirty="0">
                <a:highlight>
                  <a:srgbClr val="FFFFFF"/>
                </a:highlight>
                <a:latin typeface="Raleway"/>
                <a:ea typeface="Raleway"/>
                <a:cs typeface="Raleway"/>
                <a:sym typeface="Raleway"/>
              </a:rPr>
              <a:t>Risk</a:t>
            </a:r>
            <a:r>
              <a:rPr lang="en-GB" sz="950" dirty="0">
                <a:highlight>
                  <a:srgbClr val="FFFFFF"/>
                </a:highlight>
                <a:latin typeface="Raleway"/>
                <a:ea typeface="Raleway"/>
                <a:cs typeface="Raleway"/>
                <a:sym typeface="Raleway"/>
              </a:rPr>
              <a:t> (as measured by standard deviation) increases as NVDA weight increases. NVDA introduces higher variability in portfolio outcomes compared to AAPL:</a:t>
            </a:r>
            <a:endParaRPr sz="950" dirty="0">
              <a:highlight>
                <a:srgbClr val="FFFFFF"/>
              </a:highlight>
              <a:latin typeface="Raleway"/>
              <a:ea typeface="Raleway"/>
              <a:cs typeface="Raleway"/>
              <a:sym typeface="Raleway"/>
            </a:endParaRPr>
          </a:p>
          <a:p>
            <a:pPr marL="457200" lvl="0" indent="-288925" algn="l" rtl="0">
              <a:lnSpc>
                <a:spcPct val="115000"/>
              </a:lnSpc>
              <a:spcBef>
                <a:spcPts val="0"/>
              </a:spcBef>
              <a:spcAft>
                <a:spcPts val="0"/>
              </a:spcAft>
              <a:buSzPts val="950"/>
              <a:buFont typeface="Raleway"/>
              <a:buChar char="●"/>
            </a:pPr>
            <a:r>
              <a:rPr lang="en-GB" sz="950" dirty="0">
                <a:highlight>
                  <a:srgbClr val="FFFFFF"/>
                </a:highlight>
                <a:latin typeface="Raleway"/>
                <a:ea typeface="Raleway"/>
                <a:cs typeface="Raleway"/>
                <a:sym typeface="Raleway"/>
              </a:rPr>
              <a:t>The </a:t>
            </a:r>
            <a:r>
              <a:rPr lang="en-GB" sz="950" b="1" dirty="0" err="1">
                <a:highlight>
                  <a:srgbClr val="FFFFFF"/>
                </a:highlight>
                <a:latin typeface="Raleway"/>
                <a:ea typeface="Raleway"/>
                <a:cs typeface="Raleway"/>
                <a:sym typeface="Raleway"/>
              </a:rPr>
              <a:t>VaR</a:t>
            </a:r>
            <a:r>
              <a:rPr lang="en-GB" sz="950" b="1" dirty="0">
                <a:highlight>
                  <a:srgbClr val="FFFFFF"/>
                </a:highlight>
                <a:latin typeface="Raleway"/>
                <a:ea typeface="Raleway"/>
                <a:cs typeface="Raleway"/>
                <a:sym typeface="Raleway"/>
              </a:rPr>
              <a:t> (95%) </a:t>
            </a:r>
            <a:r>
              <a:rPr lang="en-GB" sz="950" dirty="0">
                <a:highlight>
                  <a:srgbClr val="FFFFFF"/>
                </a:highlight>
                <a:latin typeface="Raleway"/>
                <a:ea typeface="Raleway"/>
                <a:cs typeface="Raleway"/>
                <a:sym typeface="Raleway"/>
              </a:rPr>
              <a:t>decreases as NVDA's weight increases, reflecting more downside </a:t>
            </a:r>
            <a:r>
              <a:rPr lang="en-GB" sz="950">
                <a:highlight>
                  <a:srgbClr val="FFFFFF"/>
                </a:highlight>
                <a:latin typeface="Raleway"/>
                <a:ea typeface="Raleway"/>
                <a:cs typeface="Raleway"/>
                <a:sym typeface="Raleway"/>
              </a:rPr>
              <a:t>risk </a:t>
            </a:r>
            <a:r>
              <a:rPr lang="en-GB" sz="950" smtClean="0">
                <a:highlight>
                  <a:srgbClr val="FFFFFF"/>
                </a:highlight>
                <a:latin typeface="Raleway"/>
                <a:ea typeface="Raleway"/>
                <a:cs typeface="Raleway"/>
                <a:sym typeface="Raleway"/>
              </a:rPr>
              <a:t>than for </a:t>
            </a:r>
            <a:r>
              <a:rPr lang="en-GB" sz="950" dirty="0">
                <a:highlight>
                  <a:srgbClr val="FFFFFF"/>
                </a:highlight>
                <a:latin typeface="Raleway"/>
                <a:ea typeface="Raleway"/>
                <a:cs typeface="Raleway"/>
                <a:sym typeface="Raleway"/>
              </a:rPr>
              <a:t>AAPL-heavy portfolios. At full allocation to NVDA, the portfolio's worst-case loss scenario at that confidence level has a terminal value of 73.60, compared to 81.45 for AAPL.</a:t>
            </a:r>
            <a:endParaRPr sz="950" dirty="0">
              <a:highlight>
                <a:srgbClr val="FFFFFF"/>
              </a:highlight>
              <a:latin typeface="Raleway"/>
              <a:ea typeface="Raleway"/>
              <a:cs typeface="Raleway"/>
              <a:sym typeface="Raleway"/>
            </a:endParaRPr>
          </a:p>
          <a:p>
            <a:pPr marL="457200" lvl="0" indent="-288925" algn="l" rtl="0">
              <a:lnSpc>
                <a:spcPct val="115000"/>
              </a:lnSpc>
              <a:spcBef>
                <a:spcPts val="0"/>
              </a:spcBef>
              <a:spcAft>
                <a:spcPts val="0"/>
              </a:spcAft>
              <a:buSzPts val="950"/>
              <a:buFont typeface="Raleway"/>
              <a:buChar char="●"/>
            </a:pPr>
            <a:r>
              <a:rPr lang="en-GB" sz="950" dirty="0">
                <a:highlight>
                  <a:srgbClr val="FFFFFF"/>
                </a:highlight>
                <a:latin typeface="Raleway"/>
                <a:ea typeface="Raleway"/>
                <a:cs typeface="Raleway"/>
                <a:sym typeface="Raleway"/>
              </a:rPr>
              <a:t>While NVDA provides higher returns, it also introduces increased tail risk, as seen in the significant drop in </a:t>
            </a:r>
            <a:r>
              <a:rPr lang="en-GB" sz="950" dirty="0" err="1">
                <a:highlight>
                  <a:srgbClr val="FFFFFF"/>
                </a:highlight>
                <a:latin typeface="Raleway"/>
                <a:ea typeface="Raleway"/>
                <a:cs typeface="Raleway"/>
                <a:sym typeface="Raleway"/>
              </a:rPr>
              <a:t>VaR.</a:t>
            </a:r>
            <a:endParaRPr sz="950" dirty="0">
              <a:highlight>
                <a:srgbClr val="FFFFFF"/>
              </a:highlight>
              <a:latin typeface="Raleway"/>
              <a:ea typeface="Raleway"/>
              <a:cs typeface="Raleway"/>
              <a:sym typeface="Raleway"/>
            </a:endParaRPr>
          </a:p>
          <a:p>
            <a:pPr marL="457200" lvl="0" indent="-288925" algn="l" rtl="0">
              <a:lnSpc>
                <a:spcPct val="115000"/>
              </a:lnSpc>
              <a:spcBef>
                <a:spcPts val="0"/>
              </a:spcBef>
              <a:spcAft>
                <a:spcPts val="0"/>
              </a:spcAft>
              <a:buSzPts val="950"/>
              <a:buFont typeface="Raleway"/>
              <a:buChar char="●"/>
            </a:pPr>
            <a:r>
              <a:rPr lang="en-GB" sz="950" dirty="0">
                <a:highlight>
                  <a:srgbClr val="FFFFFF"/>
                </a:highlight>
                <a:latin typeface="Raleway"/>
                <a:ea typeface="Raleway"/>
                <a:cs typeface="Raleway"/>
                <a:sym typeface="Raleway"/>
              </a:rPr>
              <a:t>A balanced portfolio (50-50 split) offers a compromise between risk and return, providing a mean terminal value of </a:t>
            </a:r>
            <a:r>
              <a:rPr lang="en-GB" sz="950" b="1" dirty="0">
                <a:highlight>
                  <a:srgbClr val="FFFFFF"/>
                </a:highlight>
                <a:latin typeface="Raleway"/>
                <a:ea typeface="Raleway"/>
                <a:cs typeface="Raleway"/>
                <a:sym typeface="Raleway"/>
              </a:rPr>
              <a:t>119.16</a:t>
            </a:r>
            <a:r>
              <a:rPr lang="en-GB" sz="950" dirty="0">
                <a:highlight>
                  <a:srgbClr val="FFFFFF"/>
                </a:highlight>
                <a:latin typeface="Raleway"/>
                <a:ea typeface="Raleway"/>
                <a:cs typeface="Raleway"/>
                <a:sym typeface="Raleway"/>
              </a:rPr>
              <a:t> with moderate standard deviation (</a:t>
            </a:r>
            <a:r>
              <a:rPr lang="en-GB" sz="950" b="1" dirty="0">
                <a:highlight>
                  <a:srgbClr val="FFFFFF"/>
                </a:highlight>
                <a:latin typeface="Raleway"/>
                <a:ea typeface="Raleway"/>
                <a:cs typeface="Raleway"/>
                <a:sym typeface="Raleway"/>
              </a:rPr>
              <a:t>26.24</a:t>
            </a:r>
            <a:r>
              <a:rPr lang="en-GB" sz="950" dirty="0">
                <a:highlight>
                  <a:srgbClr val="FFFFFF"/>
                </a:highlight>
                <a:latin typeface="Raleway"/>
                <a:ea typeface="Raleway"/>
                <a:cs typeface="Raleway"/>
                <a:sym typeface="Raleway"/>
              </a:rPr>
              <a:t>).</a:t>
            </a:r>
            <a:endParaRPr sz="950" dirty="0">
              <a:highlight>
                <a:srgbClr val="FFFFFF"/>
              </a:highlight>
              <a:latin typeface="Raleway"/>
              <a:ea typeface="Raleway"/>
              <a:cs typeface="Raleway"/>
              <a:sym typeface="Raleway"/>
            </a:endParaRPr>
          </a:p>
          <a:p>
            <a:pPr marL="457200" lvl="0" indent="-288925" algn="l" rtl="0">
              <a:lnSpc>
                <a:spcPct val="115000"/>
              </a:lnSpc>
              <a:spcBef>
                <a:spcPts val="0"/>
              </a:spcBef>
              <a:spcAft>
                <a:spcPts val="0"/>
              </a:spcAft>
              <a:buSzPts val="950"/>
              <a:buFont typeface="Raleway"/>
              <a:buChar char="●"/>
            </a:pPr>
            <a:r>
              <a:rPr lang="en-GB" sz="950" dirty="0">
                <a:highlight>
                  <a:srgbClr val="FFFFFF"/>
                </a:highlight>
                <a:latin typeface="Raleway"/>
                <a:ea typeface="Raleway"/>
                <a:cs typeface="Raleway"/>
                <a:sym typeface="Raleway"/>
              </a:rPr>
              <a:t>Investors with a higher risk tolerance might </a:t>
            </a:r>
            <a:r>
              <a:rPr lang="en-GB" sz="950" dirty="0" err="1">
                <a:highlight>
                  <a:srgbClr val="FFFFFF"/>
                </a:highlight>
                <a:latin typeface="Raleway"/>
                <a:ea typeface="Raleway"/>
                <a:cs typeface="Raleway"/>
                <a:sym typeface="Raleway"/>
              </a:rPr>
              <a:t>favor</a:t>
            </a:r>
            <a:r>
              <a:rPr lang="en-GB" sz="950" dirty="0">
                <a:highlight>
                  <a:srgbClr val="FFFFFF"/>
                </a:highlight>
                <a:latin typeface="Raleway"/>
                <a:ea typeface="Raleway"/>
                <a:cs typeface="Raleway"/>
                <a:sym typeface="Raleway"/>
              </a:rPr>
              <a:t> a heavier allocation to NVDA for higher returns, despite the increased volatility and lower </a:t>
            </a:r>
            <a:r>
              <a:rPr lang="en-GB" sz="950" dirty="0" err="1">
                <a:highlight>
                  <a:srgbClr val="FFFFFF"/>
                </a:highlight>
                <a:latin typeface="Raleway"/>
                <a:ea typeface="Raleway"/>
                <a:cs typeface="Raleway"/>
                <a:sym typeface="Raleway"/>
              </a:rPr>
              <a:t>VaR.</a:t>
            </a:r>
            <a:endParaRPr sz="950" dirty="0">
              <a:highlight>
                <a:srgbClr val="FFFFFF"/>
              </a:highlight>
              <a:latin typeface="Raleway"/>
              <a:ea typeface="Raleway"/>
              <a:cs typeface="Raleway"/>
              <a:sym typeface="Raleway"/>
            </a:endParaRPr>
          </a:p>
          <a:p>
            <a:pPr marL="0" lvl="0" indent="0" algn="l" rtl="0">
              <a:lnSpc>
                <a:spcPct val="115000"/>
              </a:lnSpc>
              <a:spcBef>
                <a:spcPts val="1100"/>
              </a:spcBef>
              <a:spcAft>
                <a:spcPts val="0"/>
              </a:spcAft>
              <a:buNone/>
            </a:pPr>
            <a:r>
              <a:rPr lang="en-GB" sz="1050" dirty="0">
                <a:highlight>
                  <a:srgbClr val="FFFFFF"/>
                </a:highlight>
              </a:rPr>
              <a:t>.</a:t>
            </a:r>
            <a:endParaRPr sz="1050" dirty="0">
              <a:highlight>
                <a:srgbClr val="FFFFFF"/>
              </a:highlight>
            </a:endParaRPr>
          </a:p>
          <a:p>
            <a:pPr marL="0" lvl="0" indent="0" algn="l" rtl="0">
              <a:lnSpc>
                <a:spcPct val="115000"/>
              </a:lnSpc>
              <a:spcBef>
                <a:spcPts val="1200"/>
              </a:spcBef>
              <a:spcAft>
                <a:spcPts val="1200"/>
              </a:spcAft>
              <a:buNone/>
            </a:pPr>
            <a:r>
              <a:rPr lang="en-GB" sz="1000" dirty="0">
                <a:latin typeface="Raleway"/>
                <a:ea typeface="Raleway"/>
                <a:cs typeface="Raleway"/>
                <a:sym typeface="Raleway"/>
              </a:rPr>
              <a:t>.</a:t>
            </a:r>
            <a:endParaRPr sz="1000" dirty="0">
              <a:latin typeface="Raleway"/>
              <a:ea typeface="Raleway"/>
              <a:cs typeface="Raleway"/>
              <a:sym typeface="Raleway"/>
            </a:endParaRPr>
          </a:p>
        </p:txBody>
      </p:sp>
      <p:pic>
        <p:nvPicPr>
          <p:cNvPr id="543" name="Google Shape;543;p63"/>
          <p:cNvPicPr preferRelativeResize="0"/>
          <p:nvPr/>
        </p:nvPicPr>
        <p:blipFill>
          <a:blip r:embed="rId3">
            <a:alphaModFix/>
          </a:blip>
          <a:stretch>
            <a:fillRect/>
          </a:stretch>
        </p:blipFill>
        <p:spPr>
          <a:xfrm>
            <a:off x="1181350" y="1409700"/>
            <a:ext cx="6115050" cy="11620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47"/>
        <p:cNvGrpSpPr/>
        <p:nvPr/>
      </p:nvGrpSpPr>
      <p:grpSpPr>
        <a:xfrm>
          <a:off x="0" y="0"/>
          <a:ext cx="0" cy="0"/>
          <a:chOff x="0" y="0"/>
          <a:chExt cx="0" cy="0"/>
        </a:xfrm>
      </p:grpSpPr>
      <p:sp>
        <p:nvSpPr>
          <p:cNvPr id="548" name="Google Shape;548;p6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47</a:t>
            </a:fld>
            <a:endParaRPr/>
          </a:p>
        </p:txBody>
      </p:sp>
      <p:sp>
        <p:nvSpPr>
          <p:cNvPr id="549" name="Google Shape;549;p64"/>
          <p:cNvSpPr txBox="1"/>
          <p:nvPr/>
        </p:nvSpPr>
        <p:spPr>
          <a:xfrm>
            <a:off x="1533750" y="993450"/>
            <a:ext cx="5611200" cy="2956800"/>
          </a:xfrm>
          <a:prstGeom prst="rect">
            <a:avLst/>
          </a:prstGeom>
          <a:noFill/>
          <a:ln>
            <a:noFill/>
          </a:ln>
        </p:spPr>
        <p:txBody>
          <a:bodyPr spcFirstLastPara="1" wrap="square" lIns="91425" tIns="91425" rIns="91425" bIns="91425" anchor="ctr" anchorCtr="0">
            <a:noAutofit/>
          </a:bodyPr>
          <a:lstStyle/>
          <a:p>
            <a:pPr marL="457200" lvl="0" indent="0" algn="l" rtl="0">
              <a:spcBef>
                <a:spcPts val="0"/>
              </a:spcBef>
              <a:spcAft>
                <a:spcPts val="0"/>
              </a:spcAft>
              <a:buNone/>
            </a:pPr>
            <a:endParaRPr sz="1300">
              <a:solidFill>
                <a:srgbClr val="FFFFFF"/>
              </a:solidFill>
              <a:latin typeface="Raleway"/>
              <a:ea typeface="Raleway"/>
              <a:cs typeface="Raleway"/>
              <a:sym typeface="Raleway"/>
            </a:endParaRPr>
          </a:p>
          <a:p>
            <a:pPr marL="457200" lvl="0" indent="-361950" algn="l" rtl="0">
              <a:spcBef>
                <a:spcPts val="0"/>
              </a:spcBef>
              <a:spcAft>
                <a:spcPts val="0"/>
              </a:spcAft>
              <a:buClr>
                <a:schemeClr val="lt1"/>
              </a:buClr>
              <a:buSzPts val="2100"/>
              <a:buFont typeface="Raleway"/>
              <a:buAutoNum type="arabicPeriod"/>
            </a:pPr>
            <a:r>
              <a:rPr lang="en-GB" sz="2100" b="1">
                <a:solidFill>
                  <a:schemeClr val="lt1"/>
                </a:solidFill>
                <a:latin typeface="Raleway"/>
                <a:ea typeface="Raleway"/>
                <a:cs typeface="Raleway"/>
                <a:sym typeface="Raleway"/>
              </a:rPr>
              <a:t>Conclusion </a:t>
            </a:r>
            <a:endParaRPr sz="2100" b="1">
              <a:latin typeface="Raleway"/>
              <a:ea typeface="Raleway"/>
              <a:cs typeface="Raleway"/>
              <a:sym typeface="Raleway"/>
            </a:endParaRPr>
          </a:p>
          <a:p>
            <a:pPr marL="457200" lvl="0" indent="0" algn="l" rtl="0">
              <a:spcBef>
                <a:spcPts val="0"/>
              </a:spcBef>
              <a:spcAft>
                <a:spcPts val="0"/>
              </a:spcAft>
              <a:buNone/>
            </a:pPr>
            <a:endParaRPr sz="1300">
              <a:solidFill>
                <a:srgbClr val="FFFFFF"/>
              </a:solidFill>
              <a:latin typeface="Raleway"/>
              <a:ea typeface="Raleway"/>
              <a:cs typeface="Raleway"/>
              <a:sym typeface="Raleway"/>
            </a:endParaRPr>
          </a:p>
          <a:p>
            <a:pPr marL="457200" lvl="0" indent="0" algn="l" rtl="0">
              <a:spcBef>
                <a:spcPts val="0"/>
              </a:spcBef>
              <a:spcAft>
                <a:spcPts val="0"/>
              </a:spcAft>
              <a:buNone/>
            </a:pPr>
            <a:endParaRPr sz="1300">
              <a:solidFill>
                <a:srgbClr val="FFFFFF"/>
              </a:solidFill>
              <a:latin typeface="Raleway"/>
              <a:ea typeface="Raleway"/>
              <a:cs typeface="Raleway"/>
              <a:sym typeface="Raleway"/>
            </a:endParaRPr>
          </a:p>
        </p:txBody>
      </p:sp>
      <p:sp>
        <p:nvSpPr>
          <p:cNvPr id="550" name="Google Shape;550;p64"/>
          <p:cNvSpPr/>
          <p:nvPr/>
        </p:nvSpPr>
        <p:spPr>
          <a:xfrm>
            <a:off x="1397968" y="2071988"/>
            <a:ext cx="548700" cy="509100"/>
          </a:xfrm>
          <a:prstGeom prst="ellipse">
            <a:avLst/>
          </a:prstGeom>
          <a:solidFill>
            <a:srgbClr val="EB56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solidFill>
                  <a:srgbClr val="FFFFFF"/>
                </a:solidFill>
              </a:rPr>
              <a:t>7</a:t>
            </a:r>
            <a:endParaRPr sz="2200" b="1">
              <a:solidFill>
                <a:srgbClr val="FFFFFF"/>
              </a:solidFill>
              <a:latin typeface="Raleway"/>
              <a:ea typeface="Raleway"/>
              <a:cs typeface="Raleway"/>
              <a:sym typeface="Raleway"/>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65"/>
          <p:cNvSpPr txBox="1">
            <a:spLocks noGrp="1"/>
          </p:cNvSpPr>
          <p:nvPr>
            <p:ph type="body" idx="1"/>
          </p:nvPr>
        </p:nvSpPr>
        <p:spPr>
          <a:xfrm>
            <a:off x="218250" y="349275"/>
            <a:ext cx="8707500" cy="12951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1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a:solidFill>
                <a:srgbClr val="000000"/>
              </a:solidFill>
              <a:latin typeface="Raleway"/>
              <a:ea typeface="Raleway"/>
              <a:cs typeface="Raleway"/>
              <a:sym typeface="Raleway"/>
            </a:endParaRPr>
          </a:p>
        </p:txBody>
      </p:sp>
      <p:sp>
        <p:nvSpPr>
          <p:cNvPr id="556" name="Google Shape;556;p6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48</a:t>
            </a:fld>
            <a:endParaRPr/>
          </a:p>
        </p:txBody>
      </p:sp>
      <p:sp>
        <p:nvSpPr>
          <p:cNvPr id="557" name="Google Shape;557;p65"/>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Conclusion</a:t>
            </a:r>
            <a:endParaRPr/>
          </a:p>
        </p:txBody>
      </p:sp>
      <p:sp>
        <p:nvSpPr>
          <p:cNvPr id="558" name="Google Shape;558;p65"/>
          <p:cNvSpPr txBox="1"/>
          <p:nvPr/>
        </p:nvSpPr>
        <p:spPr>
          <a:xfrm>
            <a:off x="309150" y="711550"/>
            <a:ext cx="8616600" cy="426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050">
                <a:highlight>
                  <a:srgbClr val="FFFFFF"/>
                </a:highlight>
                <a:latin typeface="Raleway"/>
                <a:ea typeface="Raleway"/>
                <a:cs typeface="Raleway"/>
                <a:sym typeface="Raleway"/>
              </a:rPr>
              <a:t>This project demonstrates the forecasting of portfolio risk and performance using a blend of statistical techniques tailored to financial data. By leveraging ARIMA models for trend and seasonality analysis, GARCH models for capturing volatility clustering, and Copulas for modeling dependencies between assets, we established a robust framework for understanding and managing portfolio dynamics.</a:t>
            </a:r>
            <a:endParaRPr sz="1050">
              <a:highlight>
                <a:srgbClr val="FFFFFF"/>
              </a:highlight>
              <a:latin typeface="Raleway"/>
              <a:ea typeface="Raleway"/>
              <a:cs typeface="Raleway"/>
              <a:sym typeface="Raleway"/>
            </a:endParaRPr>
          </a:p>
          <a:p>
            <a:pPr marL="0" lvl="0" indent="0" algn="l" rtl="0">
              <a:lnSpc>
                <a:spcPct val="115000"/>
              </a:lnSpc>
              <a:spcBef>
                <a:spcPts val="1100"/>
              </a:spcBef>
              <a:spcAft>
                <a:spcPts val="0"/>
              </a:spcAft>
              <a:buNone/>
            </a:pPr>
            <a:r>
              <a:rPr lang="en-GB" sz="1050">
                <a:highlight>
                  <a:srgbClr val="FFFFFF"/>
                </a:highlight>
                <a:latin typeface="Raleway"/>
                <a:ea typeface="Raleway"/>
                <a:cs typeface="Raleway"/>
                <a:sym typeface="Raleway"/>
              </a:rPr>
              <a:t>Through practical applications, we analyzed a portfolio composed of Apple Inc. and Nvidia Corporation, showcasing how these methods can predict future asset behaviors, optimise weight allocations, and quantify risks like Value-at-Risk (VaR). This blend of tools not only provides insights into individual asset behavior but also reveals the interconnectedness crucial for portfolio management.</a:t>
            </a:r>
            <a:endParaRPr sz="1050">
              <a:highlight>
                <a:srgbClr val="FFFFFF"/>
              </a:highlight>
              <a:latin typeface="Raleway"/>
              <a:ea typeface="Raleway"/>
              <a:cs typeface="Raleway"/>
              <a:sym typeface="Raleway"/>
            </a:endParaRPr>
          </a:p>
          <a:p>
            <a:pPr marL="0" lvl="0" indent="0" algn="l" rtl="0">
              <a:lnSpc>
                <a:spcPct val="115000"/>
              </a:lnSpc>
              <a:spcBef>
                <a:spcPts val="1100"/>
              </a:spcBef>
              <a:spcAft>
                <a:spcPts val="0"/>
              </a:spcAft>
              <a:buNone/>
            </a:pPr>
            <a:r>
              <a:rPr lang="en-GB" sz="1050">
                <a:highlight>
                  <a:srgbClr val="FFFFFF"/>
                </a:highlight>
                <a:latin typeface="Raleway"/>
                <a:ea typeface="Raleway"/>
                <a:cs typeface="Raleway"/>
                <a:sym typeface="Raleway"/>
              </a:rPr>
              <a:t>As financial markets continue to evolve, the combination of these models offers a dynamic and adaptive approach to risk forecasting and decision-making. The project highlighted the importance of combining statistical rigor with practical applications, paving the way for more informed investment strategies and robust risk management practices.</a:t>
            </a:r>
            <a:endParaRPr sz="1050">
              <a:highlight>
                <a:srgbClr val="FFFFFF"/>
              </a:highlight>
              <a:latin typeface="Raleway"/>
              <a:ea typeface="Raleway"/>
              <a:cs typeface="Raleway"/>
              <a:sym typeface="Raleway"/>
            </a:endParaRPr>
          </a:p>
          <a:p>
            <a:pPr marL="457200" lvl="0" indent="0" algn="l" rtl="0">
              <a:lnSpc>
                <a:spcPct val="115000"/>
              </a:lnSpc>
              <a:spcBef>
                <a:spcPts val="500"/>
              </a:spcBef>
              <a:spcAft>
                <a:spcPts val="0"/>
              </a:spcAft>
              <a:buNone/>
            </a:pPr>
            <a:endParaRPr sz="950">
              <a:highlight>
                <a:srgbClr val="FFFFFF"/>
              </a:highlight>
              <a:latin typeface="Raleway"/>
              <a:ea typeface="Raleway"/>
              <a:cs typeface="Raleway"/>
              <a:sym typeface="Raleway"/>
            </a:endParaRPr>
          </a:p>
          <a:p>
            <a:pPr marL="0" lvl="0" indent="0" algn="l" rtl="0">
              <a:lnSpc>
                <a:spcPct val="115000"/>
              </a:lnSpc>
              <a:spcBef>
                <a:spcPts val="1100"/>
              </a:spcBef>
              <a:spcAft>
                <a:spcPts val="0"/>
              </a:spcAft>
              <a:buNone/>
            </a:pPr>
            <a:r>
              <a:rPr lang="en-GB" sz="1050">
                <a:highlight>
                  <a:srgbClr val="FFFFFF"/>
                </a:highlight>
              </a:rPr>
              <a:t>.</a:t>
            </a:r>
            <a:endParaRPr sz="1050">
              <a:highlight>
                <a:srgbClr val="FFFFFF"/>
              </a:highlight>
            </a:endParaRPr>
          </a:p>
          <a:p>
            <a:pPr marL="0" lvl="0" indent="0" algn="l" rtl="0">
              <a:lnSpc>
                <a:spcPct val="115000"/>
              </a:lnSpc>
              <a:spcBef>
                <a:spcPts val="1200"/>
              </a:spcBef>
              <a:spcAft>
                <a:spcPts val="1200"/>
              </a:spcAft>
              <a:buNone/>
            </a:pPr>
            <a:r>
              <a:rPr lang="en-GB" sz="1000">
                <a:latin typeface="Raleway"/>
                <a:ea typeface="Raleway"/>
                <a:cs typeface="Raleway"/>
                <a:sym typeface="Raleway"/>
              </a:rPr>
              <a:t>.</a:t>
            </a:r>
            <a:endParaRPr sz="1000">
              <a:latin typeface="Raleway"/>
              <a:ea typeface="Raleway"/>
              <a:cs typeface="Raleway"/>
              <a:sym typeface="Raleway"/>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6"/>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rPr>
              <a:t>Thank you.</a:t>
            </a:r>
            <a:endParaRPr/>
          </a:p>
        </p:txBody>
      </p:sp>
      <p:sp>
        <p:nvSpPr>
          <p:cNvPr id="564" name="Google Shape;564;p6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6"/>
        <p:cNvGrpSpPr/>
        <p:nvPr/>
      </p:nvGrpSpPr>
      <p:grpSpPr>
        <a:xfrm>
          <a:off x="0" y="0"/>
          <a:ext cx="0" cy="0"/>
          <a:chOff x="0" y="0"/>
          <a:chExt cx="0" cy="0"/>
        </a:xfrm>
      </p:grpSpPr>
      <p:sp>
        <p:nvSpPr>
          <p:cNvPr id="207" name="Google Shape;207;p2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5</a:t>
            </a:fld>
            <a:endParaRPr/>
          </a:p>
        </p:txBody>
      </p:sp>
      <p:sp>
        <p:nvSpPr>
          <p:cNvPr id="208" name="Google Shape;208;p22"/>
          <p:cNvSpPr txBox="1"/>
          <p:nvPr/>
        </p:nvSpPr>
        <p:spPr>
          <a:xfrm>
            <a:off x="1533750" y="993450"/>
            <a:ext cx="5611200" cy="2956800"/>
          </a:xfrm>
          <a:prstGeom prst="rect">
            <a:avLst/>
          </a:prstGeom>
          <a:noFill/>
          <a:ln>
            <a:noFill/>
          </a:ln>
        </p:spPr>
        <p:txBody>
          <a:bodyPr spcFirstLastPara="1" wrap="square" lIns="91425" tIns="91425" rIns="91425" bIns="91425" anchor="ctr" anchorCtr="0">
            <a:noAutofit/>
          </a:bodyPr>
          <a:lstStyle/>
          <a:p>
            <a:pPr marL="457200" lvl="0" indent="0" algn="l" rtl="0">
              <a:spcBef>
                <a:spcPts val="0"/>
              </a:spcBef>
              <a:spcAft>
                <a:spcPts val="0"/>
              </a:spcAft>
              <a:buNone/>
            </a:pPr>
            <a:endParaRPr sz="1300">
              <a:solidFill>
                <a:srgbClr val="FFFFFF"/>
              </a:solidFill>
              <a:latin typeface="Raleway"/>
              <a:ea typeface="Raleway"/>
              <a:cs typeface="Raleway"/>
              <a:sym typeface="Raleway"/>
            </a:endParaRPr>
          </a:p>
          <a:p>
            <a:pPr marL="457200" lvl="0" indent="0" algn="l" rtl="0">
              <a:spcBef>
                <a:spcPts val="0"/>
              </a:spcBef>
              <a:spcAft>
                <a:spcPts val="0"/>
              </a:spcAft>
              <a:buNone/>
            </a:pPr>
            <a:r>
              <a:rPr lang="en-GB" sz="2100">
                <a:solidFill>
                  <a:srgbClr val="FFFFFF"/>
                </a:solidFill>
                <a:latin typeface="Raleway"/>
                <a:ea typeface="Raleway"/>
                <a:cs typeface="Raleway"/>
                <a:sym typeface="Raleway"/>
              </a:rPr>
              <a:t>Data Overview &amp; Preprocessing</a:t>
            </a:r>
            <a:endParaRPr sz="2100">
              <a:solidFill>
                <a:srgbClr val="FFFFFF"/>
              </a:solidFill>
              <a:latin typeface="Raleway"/>
              <a:ea typeface="Raleway"/>
              <a:cs typeface="Raleway"/>
              <a:sym typeface="Raleway"/>
            </a:endParaRPr>
          </a:p>
          <a:p>
            <a:pPr marL="457200" lvl="0" indent="0" algn="l" rtl="0">
              <a:spcBef>
                <a:spcPts val="0"/>
              </a:spcBef>
              <a:spcAft>
                <a:spcPts val="0"/>
              </a:spcAft>
              <a:buNone/>
            </a:pPr>
            <a:endParaRPr sz="1300">
              <a:solidFill>
                <a:srgbClr val="FFFFFF"/>
              </a:solidFill>
              <a:latin typeface="Raleway"/>
              <a:ea typeface="Raleway"/>
              <a:cs typeface="Raleway"/>
              <a:sym typeface="Raleway"/>
            </a:endParaRPr>
          </a:p>
          <a:p>
            <a:pPr marL="457200" lvl="0" indent="0" algn="l" rtl="0">
              <a:spcBef>
                <a:spcPts val="0"/>
              </a:spcBef>
              <a:spcAft>
                <a:spcPts val="0"/>
              </a:spcAft>
              <a:buNone/>
            </a:pPr>
            <a:endParaRPr sz="1300">
              <a:solidFill>
                <a:srgbClr val="FFFFFF"/>
              </a:solidFill>
              <a:latin typeface="Raleway"/>
              <a:ea typeface="Raleway"/>
              <a:cs typeface="Raleway"/>
              <a:sym typeface="Raleway"/>
            </a:endParaRPr>
          </a:p>
        </p:txBody>
      </p:sp>
      <p:sp>
        <p:nvSpPr>
          <p:cNvPr id="209" name="Google Shape;209;p22"/>
          <p:cNvSpPr/>
          <p:nvPr/>
        </p:nvSpPr>
        <p:spPr>
          <a:xfrm>
            <a:off x="1334175" y="2064900"/>
            <a:ext cx="548700" cy="509100"/>
          </a:xfrm>
          <a:prstGeom prst="ellipse">
            <a:avLst/>
          </a:prstGeom>
          <a:solidFill>
            <a:srgbClr val="EB56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solidFill>
                  <a:srgbClr val="FFFFFF"/>
                </a:solidFill>
              </a:rPr>
              <a:t>2</a:t>
            </a:r>
            <a:endParaRPr sz="2200" b="1">
              <a:solidFill>
                <a:srgbClr val="FFFFFF"/>
              </a:solidFill>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3"/>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Overview &amp; Preprocessing [1 / 3]</a:t>
            </a:r>
            <a:endParaRPr/>
          </a:p>
        </p:txBody>
      </p:sp>
      <p:sp>
        <p:nvSpPr>
          <p:cNvPr id="215" name="Google Shape;215;p23"/>
          <p:cNvSpPr txBox="1">
            <a:spLocks noGrp="1"/>
          </p:cNvSpPr>
          <p:nvPr>
            <p:ph type="body" idx="1"/>
          </p:nvPr>
        </p:nvSpPr>
        <p:spPr>
          <a:xfrm>
            <a:off x="202550" y="535200"/>
            <a:ext cx="5143500" cy="477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850">
                <a:solidFill>
                  <a:srgbClr val="000000"/>
                </a:solidFill>
                <a:latin typeface="Raleway"/>
                <a:ea typeface="Raleway"/>
                <a:cs typeface="Raleway"/>
                <a:sym typeface="Raleway"/>
              </a:rPr>
              <a:t>Historical price data from Yahoo Finance for </a:t>
            </a:r>
            <a:r>
              <a:rPr lang="en-GB" sz="850" b="1">
                <a:solidFill>
                  <a:srgbClr val="000000"/>
                </a:solidFill>
                <a:latin typeface="Raleway"/>
                <a:ea typeface="Raleway"/>
                <a:cs typeface="Raleway"/>
                <a:sym typeface="Raleway"/>
              </a:rPr>
              <a:t>Apple Inc. (AAPL)</a:t>
            </a:r>
            <a:r>
              <a:rPr lang="en-GB" sz="850">
                <a:solidFill>
                  <a:srgbClr val="000000"/>
                </a:solidFill>
                <a:latin typeface="Raleway"/>
                <a:ea typeface="Raleway"/>
                <a:cs typeface="Raleway"/>
                <a:sym typeface="Raleway"/>
              </a:rPr>
              <a:t> and </a:t>
            </a:r>
            <a:r>
              <a:rPr lang="en-GB" sz="850" b="1">
                <a:solidFill>
                  <a:srgbClr val="000000"/>
                </a:solidFill>
                <a:latin typeface="Raleway"/>
                <a:ea typeface="Raleway"/>
                <a:cs typeface="Raleway"/>
                <a:sym typeface="Raleway"/>
              </a:rPr>
              <a:t>Nvidia Corporation (NVDA)</a:t>
            </a:r>
            <a:r>
              <a:rPr lang="en-GB" sz="850">
                <a:solidFill>
                  <a:srgbClr val="000000"/>
                </a:solidFill>
                <a:latin typeface="Raleway"/>
                <a:ea typeface="Raleway"/>
                <a:cs typeface="Raleway"/>
                <a:sym typeface="Raleway"/>
              </a:rPr>
              <a:t>, both listed on NASDAQ was used. Key components include:</a:t>
            </a:r>
            <a:endParaRPr sz="850">
              <a:solidFill>
                <a:srgbClr val="000000"/>
              </a:solidFill>
              <a:latin typeface="Raleway"/>
              <a:ea typeface="Raleway"/>
              <a:cs typeface="Raleway"/>
              <a:sym typeface="Raleway"/>
            </a:endParaRPr>
          </a:p>
          <a:p>
            <a:pPr marL="0" lvl="0" indent="0" algn="l" rtl="0">
              <a:spcBef>
                <a:spcPts val="1600"/>
              </a:spcBef>
              <a:spcAft>
                <a:spcPts val="0"/>
              </a:spcAft>
              <a:buNone/>
            </a:pPr>
            <a:r>
              <a:rPr lang="en-GB" sz="850" b="1">
                <a:solidFill>
                  <a:srgbClr val="000000"/>
                </a:solidFill>
                <a:latin typeface="Raleway"/>
                <a:ea typeface="Raleway"/>
                <a:cs typeface="Raleway"/>
                <a:sym typeface="Raleway"/>
              </a:rPr>
              <a:t>Chosen Data Range</a:t>
            </a:r>
            <a:endParaRPr sz="850" b="1">
              <a:solidFill>
                <a:srgbClr val="000000"/>
              </a:solidFill>
              <a:latin typeface="Raleway"/>
              <a:ea typeface="Raleway"/>
              <a:cs typeface="Raleway"/>
              <a:sym typeface="Raleway"/>
            </a:endParaRPr>
          </a:p>
          <a:p>
            <a:pPr marL="457200" lvl="0" indent="-282575" algn="l" rtl="0">
              <a:spcBef>
                <a:spcPts val="1200"/>
              </a:spcBef>
              <a:spcAft>
                <a:spcPts val="0"/>
              </a:spcAft>
              <a:buClr>
                <a:srgbClr val="000000"/>
              </a:buClr>
              <a:buSzPts val="850"/>
              <a:buFont typeface="Arial"/>
              <a:buChar char="●"/>
            </a:pPr>
            <a:r>
              <a:rPr lang="en-GB" sz="850">
                <a:solidFill>
                  <a:srgbClr val="000000"/>
                </a:solidFill>
                <a:latin typeface="Raleway"/>
                <a:ea typeface="Raleway"/>
                <a:cs typeface="Raleway"/>
                <a:sym typeface="Raleway"/>
              </a:rPr>
              <a:t>Data spans </a:t>
            </a:r>
            <a:r>
              <a:rPr lang="en-GB" sz="850" b="1">
                <a:solidFill>
                  <a:srgbClr val="000000"/>
                </a:solidFill>
                <a:latin typeface="Raleway"/>
                <a:ea typeface="Raleway"/>
                <a:cs typeface="Raleway"/>
                <a:sym typeface="Raleway"/>
              </a:rPr>
              <a:t>January 2015 to October 2024</a:t>
            </a:r>
            <a:r>
              <a:rPr lang="en-GB" sz="850">
                <a:solidFill>
                  <a:srgbClr val="000000"/>
                </a:solidFill>
                <a:latin typeface="Raleway"/>
                <a:ea typeface="Raleway"/>
                <a:cs typeface="Raleway"/>
                <a:sym typeface="Raleway"/>
              </a:rPr>
              <a:t>, approximately 10 years.</a:t>
            </a:r>
            <a:endParaRPr sz="850">
              <a:solidFill>
                <a:srgbClr val="000000"/>
              </a:solidFill>
              <a:latin typeface="Raleway"/>
              <a:ea typeface="Raleway"/>
              <a:cs typeface="Raleway"/>
              <a:sym typeface="Raleway"/>
            </a:endParaRPr>
          </a:p>
          <a:p>
            <a:pPr marL="457200" lvl="0" indent="-282575" algn="l" rtl="0">
              <a:spcBef>
                <a:spcPts val="0"/>
              </a:spcBef>
              <a:spcAft>
                <a:spcPts val="0"/>
              </a:spcAft>
              <a:buClr>
                <a:srgbClr val="000000"/>
              </a:buClr>
              <a:buSzPts val="850"/>
              <a:buFont typeface="Raleway"/>
              <a:buChar char="●"/>
            </a:pPr>
            <a:r>
              <a:rPr lang="en-GB" sz="850">
                <a:solidFill>
                  <a:srgbClr val="000000"/>
                </a:solidFill>
                <a:latin typeface="Raleway"/>
                <a:ea typeface="Raleway"/>
                <a:cs typeface="Raleway"/>
                <a:sym typeface="Raleway"/>
              </a:rPr>
              <a:t>This range balances historical context with current trends, ensuring relevance for forecasting.</a:t>
            </a:r>
            <a:endParaRPr sz="850">
              <a:solidFill>
                <a:srgbClr val="000000"/>
              </a:solidFill>
              <a:latin typeface="Raleway"/>
              <a:ea typeface="Raleway"/>
              <a:cs typeface="Raleway"/>
              <a:sym typeface="Raleway"/>
            </a:endParaRPr>
          </a:p>
          <a:p>
            <a:pPr marL="0" lvl="0" indent="0" algn="l" rtl="0">
              <a:spcBef>
                <a:spcPts val="1200"/>
              </a:spcBef>
              <a:spcAft>
                <a:spcPts val="0"/>
              </a:spcAft>
              <a:buNone/>
            </a:pPr>
            <a:r>
              <a:rPr lang="en-GB" sz="850" b="1">
                <a:solidFill>
                  <a:srgbClr val="000000"/>
                </a:solidFill>
                <a:latin typeface="Raleway"/>
                <a:ea typeface="Raleway"/>
                <a:cs typeface="Raleway"/>
                <a:sym typeface="Raleway"/>
              </a:rPr>
              <a:t>Relevance of Data Span:</a:t>
            </a:r>
            <a:endParaRPr sz="850" b="1">
              <a:solidFill>
                <a:srgbClr val="000000"/>
              </a:solidFill>
              <a:latin typeface="Raleway"/>
              <a:ea typeface="Raleway"/>
              <a:cs typeface="Raleway"/>
              <a:sym typeface="Raleway"/>
            </a:endParaRPr>
          </a:p>
          <a:p>
            <a:pPr marL="457200" marR="0" lvl="0" indent="-282575" algn="l" rtl="0">
              <a:lnSpc>
                <a:spcPct val="115000"/>
              </a:lnSpc>
              <a:spcBef>
                <a:spcPts val="1200"/>
              </a:spcBef>
              <a:spcAft>
                <a:spcPts val="0"/>
              </a:spcAft>
              <a:buClr>
                <a:srgbClr val="000000"/>
              </a:buClr>
              <a:buSzPts val="850"/>
              <a:buFont typeface="Raleway"/>
              <a:buChar char="●"/>
            </a:pPr>
            <a:r>
              <a:rPr lang="en-GB" sz="850">
                <a:solidFill>
                  <a:srgbClr val="000000"/>
                </a:solidFill>
                <a:latin typeface="Raleway"/>
                <a:ea typeface="Raleway"/>
                <a:cs typeface="Raleway"/>
                <a:sym typeface="Raleway"/>
              </a:rPr>
              <a:t>Older data may not reflect current market dynamics, especially in the fast-changing technology sector.</a:t>
            </a:r>
            <a:endParaRPr sz="850">
              <a:solidFill>
                <a:srgbClr val="000000"/>
              </a:solidFill>
              <a:latin typeface="Raleway"/>
              <a:ea typeface="Raleway"/>
              <a:cs typeface="Raleway"/>
              <a:sym typeface="Raleway"/>
            </a:endParaRPr>
          </a:p>
          <a:p>
            <a:pPr marL="457200" marR="0" lvl="0" indent="-282575" algn="l" rtl="0">
              <a:lnSpc>
                <a:spcPct val="115000"/>
              </a:lnSpc>
              <a:spcBef>
                <a:spcPts val="0"/>
              </a:spcBef>
              <a:spcAft>
                <a:spcPts val="0"/>
              </a:spcAft>
              <a:buClr>
                <a:srgbClr val="000000"/>
              </a:buClr>
              <a:buSzPts val="850"/>
              <a:buFont typeface="Raleway"/>
              <a:buChar char="●"/>
            </a:pPr>
            <a:r>
              <a:rPr lang="en-GB" sz="850">
                <a:solidFill>
                  <a:srgbClr val="000000"/>
                </a:solidFill>
                <a:latin typeface="Raleway"/>
                <a:ea typeface="Raleway"/>
                <a:cs typeface="Raleway"/>
                <a:sym typeface="Raleway"/>
              </a:rPr>
              <a:t>A balanced data range is crucial: not too far back, but capturing sufficient historical trends.</a:t>
            </a:r>
            <a:endParaRPr sz="850">
              <a:solidFill>
                <a:srgbClr val="000000"/>
              </a:solidFill>
              <a:latin typeface="Raleway"/>
              <a:ea typeface="Raleway"/>
              <a:cs typeface="Raleway"/>
              <a:sym typeface="Raleway"/>
            </a:endParaRPr>
          </a:p>
          <a:p>
            <a:pPr marL="0" marR="0" lvl="0" indent="0" algn="l" rtl="0">
              <a:lnSpc>
                <a:spcPct val="115000"/>
              </a:lnSpc>
              <a:spcBef>
                <a:spcPts val="1200"/>
              </a:spcBef>
              <a:spcAft>
                <a:spcPts val="0"/>
              </a:spcAft>
              <a:buNone/>
            </a:pPr>
            <a:r>
              <a:rPr lang="en-GB" sz="850" b="1">
                <a:solidFill>
                  <a:srgbClr val="000000"/>
                </a:solidFill>
                <a:latin typeface="Raleway"/>
                <a:ea typeface="Raleway"/>
                <a:cs typeface="Raleway"/>
                <a:sym typeface="Raleway"/>
              </a:rPr>
              <a:t>Growth Patterns:</a:t>
            </a:r>
            <a:endParaRPr sz="850" b="1">
              <a:solidFill>
                <a:srgbClr val="000000"/>
              </a:solidFill>
              <a:latin typeface="Raleway"/>
              <a:ea typeface="Raleway"/>
              <a:cs typeface="Raleway"/>
              <a:sym typeface="Raleway"/>
            </a:endParaRPr>
          </a:p>
          <a:p>
            <a:pPr marL="457200" marR="0" lvl="0" indent="-282575" algn="l" rtl="0">
              <a:lnSpc>
                <a:spcPct val="115000"/>
              </a:lnSpc>
              <a:spcBef>
                <a:spcPts val="1200"/>
              </a:spcBef>
              <a:spcAft>
                <a:spcPts val="0"/>
              </a:spcAft>
              <a:buClr>
                <a:srgbClr val="000000"/>
              </a:buClr>
              <a:buSzPts val="850"/>
              <a:buFont typeface="Raleway"/>
              <a:buChar char="●"/>
            </a:pPr>
            <a:r>
              <a:rPr lang="en-GB" sz="850">
                <a:solidFill>
                  <a:srgbClr val="000000"/>
                </a:solidFill>
                <a:latin typeface="Raleway"/>
                <a:ea typeface="Raleway"/>
                <a:cs typeface="Raleway"/>
                <a:sym typeface="Raleway"/>
              </a:rPr>
              <a:t>Apple Inc. (AAPL): Exhibits linear growth from 2009–2015, followed by exponential growth post-2015.</a:t>
            </a:r>
            <a:endParaRPr sz="850">
              <a:solidFill>
                <a:srgbClr val="000000"/>
              </a:solidFill>
              <a:latin typeface="Raleway"/>
              <a:ea typeface="Raleway"/>
              <a:cs typeface="Raleway"/>
              <a:sym typeface="Raleway"/>
            </a:endParaRPr>
          </a:p>
          <a:p>
            <a:pPr marL="457200" marR="0" lvl="0" indent="-282575" algn="l" rtl="0">
              <a:lnSpc>
                <a:spcPct val="115000"/>
              </a:lnSpc>
              <a:spcBef>
                <a:spcPts val="0"/>
              </a:spcBef>
              <a:spcAft>
                <a:spcPts val="0"/>
              </a:spcAft>
              <a:buClr>
                <a:srgbClr val="000000"/>
              </a:buClr>
              <a:buSzPts val="850"/>
              <a:buFont typeface="Raleway"/>
              <a:buChar char="●"/>
            </a:pPr>
            <a:r>
              <a:rPr lang="en-GB" sz="850">
                <a:solidFill>
                  <a:srgbClr val="000000"/>
                </a:solidFill>
                <a:latin typeface="Raleway"/>
                <a:ea typeface="Raleway"/>
                <a:cs typeface="Raleway"/>
                <a:sym typeface="Raleway"/>
              </a:rPr>
              <a:t>Nvidia Corp. (NVDA): Shows exponential growth starting in 2021, reflecting the booming demand for AI and semiconductors.</a:t>
            </a:r>
            <a:endParaRPr sz="850" b="1">
              <a:solidFill>
                <a:srgbClr val="000000"/>
              </a:solidFill>
              <a:latin typeface="Raleway"/>
              <a:ea typeface="Raleway"/>
              <a:cs typeface="Raleway"/>
              <a:sym typeface="Raleway"/>
            </a:endParaRPr>
          </a:p>
          <a:p>
            <a:pPr marL="0" lvl="0" indent="0" algn="l" rtl="0">
              <a:spcBef>
                <a:spcPts val="1200"/>
              </a:spcBef>
              <a:spcAft>
                <a:spcPts val="0"/>
              </a:spcAft>
              <a:buNone/>
            </a:pPr>
            <a:r>
              <a:rPr lang="en-GB" sz="850" b="1">
                <a:solidFill>
                  <a:srgbClr val="000000"/>
                </a:solidFill>
                <a:latin typeface="Raleway"/>
                <a:ea typeface="Raleway"/>
                <a:cs typeface="Raleway"/>
                <a:sym typeface="Raleway"/>
              </a:rPr>
              <a:t>Extreme Events Captured in Data:</a:t>
            </a:r>
            <a:endParaRPr sz="850" b="1">
              <a:solidFill>
                <a:srgbClr val="000000"/>
              </a:solidFill>
              <a:latin typeface="Raleway"/>
              <a:ea typeface="Raleway"/>
              <a:cs typeface="Raleway"/>
              <a:sym typeface="Raleway"/>
            </a:endParaRPr>
          </a:p>
          <a:p>
            <a:pPr marL="457200" marR="0" lvl="0" indent="-282575" algn="l" rtl="0">
              <a:lnSpc>
                <a:spcPct val="115000"/>
              </a:lnSpc>
              <a:spcBef>
                <a:spcPts val="1200"/>
              </a:spcBef>
              <a:spcAft>
                <a:spcPts val="0"/>
              </a:spcAft>
              <a:buClr>
                <a:srgbClr val="000000"/>
              </a:buClr>
              <a:buSzPts val="850"/>
              <a:buFont typeface="Raleway"/>
              <a:buChar char="●"/>
            </a:pPr>
            <a:r>
              <a:rPr lang="en-GB" sz="850">
                <a:solidFill>
                  <a:srgbClr val="000000"/>
                </a:solidFill>
                <a:latin typeface="Raleway"/>
                <a:ea typeface="Raleway"/>
                <a:cs typeface="Raleway"/>
                <a:sym typeface="Raleway"/>
              </a:rPr>
              <a:t>Dot-com Bubble Crisis: Peaked in March 2000.</a:t>
            </a:r>
            <a:endParaRPr sz="850">
              <a:solidFill>
                <a:srgbClr val="000000"/>
              </a:solidFill>
              <a:latin typeface="Raleway"/>
              <a:ea typeface="Raleway"/>
              <a:cs typeface="Raleway"/>
              <a:sym typeface="Raleway"/>
            </a:endParaRPr>
          </a:p>
          <a:p>
            <a:pPr marL="457200" marR="0" lvl="0" indent="-282575" algn="l" rtl="0">
              <a:lnSpc>
                <a:spcPct val="115000"/>
              </a:lnSpc>
              <a:spcBef>
                <a:spcPts val="0"/>
              </a:spcBef>
              <a:spcAft>
                <a:spcPts val="0"/>
              </a:spcAft>
              <a:buClr>
                <a:srgbClr val="000000"/>
              </a:buClr>
              <a:buSzPts val="850"/>
              <a:buFont typeface="Raleway"/>
              <a:buChar char="●"/>
            </a:pPr>
            <a:r>
              <a:rPr lang="en-GB" sz="850">
                <a:solidFill>
                  <a:srgbClr val="000000"/>
                </a:solidFill>
                <a:latin typeface="Raleway"/>
                <a:ea typeface="Raleway"/>
                <a:cs typeface="Raleway"/>
                <a:sym typeface="Raleway"/>
              </a:rPr>
              <a:t>Global Financial Crisis: 2007–2008.</a:t>
            </a:r>
            <a:endParaRPr sz="850">
              <a:solidFill>
                <a:srgbClr val="000000"/>
              </a:solidFill>
              <a:latin typeface="Raleway"/>
              <a:ea typeface="Raleway"/>
              <a:cs typeface="Raleway"/>
              <a:sym typeface="Raleway"/>
            </a:endParaRPr>
          </a:p>
          <a:p>
            <a:pPr marL="457200" marR="0" lvl="0" indent="-282575" algn="l" rtl="0">
              <a:lnSpc>
                <a:spcPct val="115000"/>
              </a:lnSpc>
              <a:spcBef>
                <a:spcPts val="0"/>
              </a:spcBef>
              <a:spcAft>
                <a:spcPts val="0"/>
              </a:spcAft>
              <a:buClr>
                <a:srgbClr val="000000"/>
              </a:buClr>
              <a:buSzPts val="850"/>
              <a:buFont typeface="Raleway"/>
              <a:buChar char="●"/>
            </a:pPr>
            <a:r>
              <a:rPr lang="en-GB" sz="850">
                <a:solidFill>
                  <a:srgbClr val="000000"/>
                </a:solidFill>
                <a:latin typeface="Raleway"/>
                <a:ea typeface="Raleway"/>
                <a:cs typeface="Raleway"/>
                <a:sym typeface="Raleway"/>
              </a:rPr>
              <a:t>COVID-19 Pandemic: Early 2020 and beyond.</a:t>
            </a:r>
            <a:endParaRPr sz="850">
              <a:solidFill>
                <a:srgbClr val="000000"/>
              </a:solidFill>
              <a:latin typeface="Raleway"/>
              <a:ea typeface="Raleway"/>
              <a:cs typeface="Raleway"/>
              <a:sym typeface="Raleway"/>
            </a:endParaRPr>
          </a:p>
          <a:p>
            <a:pPr marL="457200" marR="0" lvl="0" indent="-282575" algn="l" rtl="0">
              <a:lnSpc>
                <a:spcPct val="115000"/>
              </a:lnSpc>
              <a:spcBef>
                <a:spcPts val="0"/>
              </a:spcBef>
              <a:spcAft>
                <a:spcPts val="0"/>
              </a:spcAft>
              <a:buClr>
                <a:srgbClr val="000000"/>
              </a:buClr>
              <a:buSzPts val="850"/>
              <a:buFont typeface="Raleway"/>
              <a:buChar char="●"/>
            </a:pPr>
            <a:r>
              <a:rPr lang="en-GB" sz="850">
                <a:solidFill>
                  <a:srgbClr val="000000"/>
                </a:solidFill>
                <a:latin typeface="Raleway"/>
                <a:ea typeface="Raleway"/>
                <a:cs typeface="Raleway"/>
                <a:sym typeface="Raleway"/>
              </a:rPr>
              <a:t>These events introduce unique market disruptions and influence trends.</a:t>
            </a:r>
            <a:endParaRPr sz="850">
              <a:solidFill>
                <a:srgbClr val="000000"/>
              </a:solidFill>
              <a:latin typeface="Raleway"/>
              <a:ea typeface="Raleway"/>
              <a:cs typeface="Raleway"/>
              <a:sym typeface="Raleway"/>
            </a:endParaRPr>
          </a:p>
          <a:p>
            <a:pPr marL="457200" marR="0" lvl="0" indent="0" algn="l" rtl="0">
              <a:lnSpc>
                <a:spcPct val="115000"/>
              </a:lnSpc>
              <a:spcBef>
                <a:spcPts val="1200"/>
              </a:spcBef>
              <a:spcAft>
                <a:spcPts val="1200"/>
              </a:spcAft>
              <a:buNone/>
            </a:pPr>
            <a:endParaRPr sz="800">
              <a:solidFill>
                <a:srgbClr val="000000"/>
              </a:solidFill>
              <a:latin typeface="Raleway"/>
              <a:ea typeface="Raleway"/>
              <a:cs typeface="Raleway"/>
              <a:sym typeface="Raleway"/>
            </a:endParaRPr>
          </a:p>
        </p:txBody>
      </p:sp>
      <p:sp>
        <p:nvSpPr>
          <p:cNvPr id="216" name="Google Shape;216;p2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a:t>
            </a:fld>
            <a:endParaRPr/>
          </a:p>
        </p:txBody>
      </p:sp>
      <p:pic>
        <p:nvPicPr>
          <p:cNvPr id="217" name="Google Shape;217;p23"/>
          <p:cNvPicPr preferRelativeResize="0"/>
          <p:nvPr/>
        </p:nvPicPr>
        <p:blipFill>
          <a:blip r:embed="rId3">
            <a:alphaModFix/>
          </a:blip>
          <a:stretch>
            <a:fillRect/>
          </a:stretch>
        </p:blipFill>
        <p:spPr>
          <a:xfrm>
            <a:off x="5346100" y="1213700"/>
            <a:ext cx="3738900" cy="2857651"/>
          </a:xfrm>
          <a:prstGeom prst="rect">
            <a:avLst/>
          </a:prstGeom>
          <a:noFill/>
          <a:ln>
            <a:noFill/>
          </a:ln>
        </p:spPr>
      </p:pic>
      <p:pic>
        <p:nvPicPr>
          <p:cNvPr id="218" name="Google Shape;218;p23"/>
          <p:cNvPicPr preferRelativeResize="0"/>
          <p:nvPr/>
        </p:nvPicPr>
        <p:blipFill>
          <a:blip r:embed="rId4">
            <a:alphaModFix/>
          </a:blip>
          <a:stretch>
            <a:fillRect/>
          </a:stretch>
        </p:blipFill>
        <p:spPr>
          <a:xfrm>
            <a:off x="7976300" y="577013"/>
            <a:ext cx="632050" cy="594875"/>
          </a:xfrm>
          <a:prstGeom prst="rect">
            <a:avLst/>
          </a:prstGeom>
          <a:noFill/>
          <a:ln>
            <a:noFill/>
          </a:ln>
        </p:spPr>
      </p:pic>
      <p:pic>
        <p:nvPicPr>
          <p:cNvPr id="219" name="Google Shape;219;p23"/>
          <p:cNvPicPr preferRelativeResize="0"/>
          <p:nvPr/>
        </p:nvPicPr>
        <p:blipFill>
          <a:blip r:embed="rId5">
            <a:alphaModFix/>
          </a:blip>
          <a:stretch>
            <a:fillRect/>
          </a:stretch>
        </p:blipFill>
        <p:spPr>
          <a:xfrm>
            <a:off x="6445500" y="641600"/>
            <a:ext cx="831600" cy="465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4"/>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Overview &amp; Preprocessing [2 / 3]</a:t>
            </a:r>
            <a:endParaRPr/>
          </a:p>
        </p:txBody>
      </p:sp>
      <p:sp>
        <p:nvSpPr>
          <p:cNvPr id="225" name="Google Shape;225;p24"/>
          <p:cNvSpPr txBox="1">
            <a:spLocks noGrp="1"/>
          </p:cNvSpPr>
          <p:nvPr>
            <p:ph type="body" idx="1"/>
          </p:nvPr>
        </p:nvSpPr>
        <p:spPr>
          <a:xfrm>
            <a:off x="294600" y="369900"/>
            <a:ext cx="8554800" cy="47736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200"/>
              </a:spcBef>
              <a:spcAft>
                <a:spcPts val="0"/>
              </a:spcAft>
              <a:buNone/>
            </a:pPr>
            <a:r>
              <a:rPr lang="en-GB" sz="1000">
                <a:solidFill>
                  <a:srgbClr val="000000"/>
                </a:solidFill>
                <a:latin typeface="Raleway"/>
                <a:ea typeface="Raleway"/>
                <a:cs typeface="Raleway"/>
                <a:sym typeface="Raleway"/>
              </a:rPr>
              <a:t>A snapshot of the data is provided below and consists of each of the following fields for both </a:t>
            </a:r>
            <a:r>
              <a:rPr lang="en-GB" sz="1000" b="1">
                <a:solidFill>
                  <a:srgbClr val="000000"/>
                </a:solidFill>
                <a:latin typeface="Raleway"/>
                <a:ea typeface="Raleway"/>
                <a:cs typeface="Raleway"/>
                <a:sym typeface="Raleway"/>
              </a:rPr>
              <a:t>AAPL </a:t>
            </a:r>
            <a:r>
              <a:rPr lang="en-GB" sz="1000">
                <a:solidFill>
                  <a:srgbClr val="000000"/>
                </a:solidFill>
                <a:latin typeface="Raleway"/>
                <a:ea typeface="Raleway"/>
                <a:cs typeface="Raleway"/>
                <a:sym typeface="Raleway"/>
              </a:rPr>
              <a:t>and </a:t>
            </a:r>
            <a:r>
              <a:rPr lang="en-GB" sz="1000" b="1">
                <a:solidFill>
                  <a:srgbClr val="000000"/>
                </a:solidFill>
                <a:latin typeface="Raleway"/>
                <a:ea typeface="Raleway"/>
                <a:cs typeface="Raleway"/>
                <a:sym typeface="Raleway"/>
              </a:rPr>
              <a:t>NVDA:</a:t>
            </a:r>
            <a:endParaRPr sz="1000" b="1">
              <a:solidFill>
                <a:srgbClr val="000000"/>
              </a:solidFill>
              <a:latin typeface="Raleway"/>
              <a:ea typeface="Raleway"/>
              <a:cs typeface="Raleway"/>
              <a:sym typeface="Raleway"/>
            </a:endParaRPr>
          </a:p>
          <a:p>
            <a:pPr marL="457200" marR="0" lvl="0" indent="0" algn="l" rtl="0">
              <a:lnSpc>
                <a:spcPct val="115000"/>
              </a:lnSpc>
              <a:spcBef>
                <a:spcPts val="1200"/>
              </a:spcBef>
              <a:spcAft>
                <a:spcPts val="0"/>
              </a:spcAft>
              <a:buNone/>
            </a:pPr>
            <a:endParaRPr sz="1000" b="1">
              <a:solidFill>
                <a:srgbClr val="000000"/>
              </a:solidFill>
              <a:latin typeface="Raleway"/>
              <a:ea typeface="Raleway"/>
              <a:cs typeface="Raleway"/>
              <a:sym typeface="Raleway"/>
            </a:endParaRPr>
          </a:p>
          <a:p>
            <a:pPr marL="457200" marR="0" lvl="0" indent="0" algn="l" rtl="0">
              <a:lnSpc>
                <a:spcPct val="115000"/>
              </a:lnSpc>
              <a:spcBef>
                <a:spcPts val="1200"/>
              </a:spcBef>
              <a:spcAft>
                <a:spcPts val="0"/>
              </a:spcAft>
              <a:buNone/>
            </a:pPr>
            <a:endParaRPr sz="1000">
              <a:solidFill>
                <a:srgbClr val="000000"/>
              </a:solidFill>
              <a:latin typeface="Raleway"/>
              <a:ea typeface="Raleway"/>
              <a:cs typeface="Raleway"/>
              <a:sym typeface="Raleway"/>
            </a:endParaRPr>
          </a:p>
          <a:p>
            <a:pPr marL="457200" marR="0" lvl="0" indent="0" algn="l" rtl="0">
              <a:lnSpc>
                <a:spcPct val="115000"/>
              </a:lnSpc>
              <a:spcBef>
                <a:spcPts val="1200"/>
              </a:spcBef>
              <a:spcAft>
                <a:spcPts val="0"/>
              </a:spcAft>
              <a:buNone/>
            </a:pPr>
            <a:endParaRPr sz="1000">
              <a:solidFill>
                <a:srgbClr val="000000"/>
              </a:solidFill>
              <a:latin typeface="Raleway"/>
              <a:ea typeface="Raleway"/>
              <a:cs typeface="Raleway"/>
              <a:sym typeface="Raleway"/>
            </a:endParaRPr>
          </a:p>
          <a:p>
            <a:pPr marL="457200" marR="0" lvl="0" indent="0" algn="l" rtl="0">
              <a:lnSpc>
                <a:spcPct val="115000"/>
              </a:lnSpc>
              <a:spcBef>
                <a:spcPts val="1200"/>
              </a:spcBef>
              <a:spcAft>
                <a:spcPts val="0"/>
              </a:spcAft>
              <a:buNone/>
            </a:pPr>
            <a:endParaRPr sz="1000">
              <a:solidFill>
                <a:srgbClr val="000000"/>
              </a:solidFill>
              <a:latin typeface="Raleway"/>
              <a:ea typeface="Raleway"/>
              <a:cs typeface="Raleway"/>
              <a:sym typeface="Raleway"/>
            </a:endParaRPr>
          </a:p>
          <a:p>
            <a:pPr marL="914400" lvl="0" indent="0" algn="l" rtl="0">
              <a:spcBef>
                <a:spcPts val="1200"/>
              </a:spcBef>
              <a:spcAft>
                <a:spcPts val="0"/>
              </a:spcAft>
              <a:buNone/>
            </a:pPr>
            <a:endParaRPr sz="1000" b="1">
              <a:solidFill>
                <a:srgbClr val="000000"/>
              </a:solidFill>
              <a:latin typeface="Raleway"/>
              <a:ea typeface="Raleway"/>
              <a:cs typeface="Raleway"/>
              <a:sym typeface="Raleway"/>
            </a:endParaRPr>
          </a:p>
          <a:p>
            <a:pPr marL="914400" lvl="0" indent="-292100" algn="l" rtl="0">
              <a:spcBef>
                <a:spcPts val="1200"/>
              </a:spcBef>
              <a:spcAft>
                <a:spcPts val="0"/>
              </a:spcAft>
              <a:buClr>
                <a:srgbClr val="000000"/>
              </a:buClr>
              <a:buSzPts val="1000"/>
              <a:buFont typeface="Arial"/>
              <a:buAutoNum type="arabicPeriod"/>
            </a:pPr>
            <a:r>
              <a:rPr lang="en-GB" sz="1000" b="1">
                <a:solidFill>
                  <a:srgbClr val="000000"/>
                </a:solidFill>
                <a:latin typeface="Raleway"/>
                <a:ea typeface="Raleway"/>
                <a:cs typeface="Raleway"/>
                <a:sym typeface="Raleway"/>
              </a:rPr>
              <a:t>Date</a:t>
            </a:r>
            <a:r>
              <a:rPr lang="en-GB" sz="1000">
                <a:solidFill>
                  <a:srgbClr val="000000"/>
                </a:solidFill>
                <a:latin typeface="Raleway"/>
                <a:ea typeface="Raleway"/>
                <a:cs typeface="Raleway"/>
                <a:sym typeface="Raleway"/>
              </a:rPr>
              <a:t>: The trading date.</a:t>
            </a:r>
            <a:endParaRPr sz="1000">
              <a:solidFill>
                <a:srgbClr val="000000"/>
              </a:solidFill>
              <a:latin typeface="Raleway"/>
              <a:ea typeface="Raleway"/>
              <a:cs typeface="Raleway"/>
              <a:sym typeface="Raleway"/>
            </a:endParaRPr>
          </a:p>
          <a:p>
            <a:pPr marL="914400" lvl="0" indent="-292100" algn="l" rtl="0">
              <a:spcBef>
                <a:spcPts val="0"/>
              </a:spcBef>
              <a:spcAft>
                <a:spcPts val="0"/>
              </a:spcAft>
              <a:buClr>
                <a:srgbClr val="000000"/>
              </a:buClr>
              <a:buSzPts val="1000"/>
              <a:buFont typeface="Arial"/>
              <a:buAutoNum type="arabicPeriod"/>
            </a:pPr>
            <a:r>
              <a:rPr lang="en-GB" sz="1000" b="1">
                <a:solidFill>
                  <a:srgbClr val="000000"/>
                </a:solidFill>
                <a:latin typeface="Raleway"/>
                <a:ea typeface="Raleway"/>
                <a:cs typeface="Raleway"/>
                <a:sym typeface="Raleway"/>
              </a:rPr>
              <a:t>Close</a:t>
            </a:r>
            <a:r>
              <a:rPr lang="en-GB" sz="1000">
                <a:solidFill>
                  <a:srgbClr val="000000"/>
                </a:solidFill>
                <a:latin typeface="Raleway"/>
                <a:ea typeface="Raleway"/>
                <a:cs typeface="Raleway"/>
                <a:sym typeface="Raleway"/>
              </a:rPr>
              <a:t>: Final price at which a share is traded at the end of a trading day (used for analysis).</a:t>
            </a:r>
            <a:endParaRPr sz="1000">
              <a:solidFill>
                <a:srgbClr val="000000"/>
              </a:solidFill>
              <a:latin typeface="Raleway"/>
              <a:ea typeface="Raleway"/>
              <a:cs typeface="Raleway"/>
              <a:sym typeface="Raleway"/>
            </a:endParaRPr>
          </a:p>
          <a:p>
            <a:pPr marL="914400" lvl="0" indent="-292100" algn="l" rtl="0">
              <a:spcBef>
                <a:spcPts val="0"/>
              </a:spcBef>
              <a:spcAft>
                <a:spcPts val="0"/>
              </a:spcAft>
              <a:buClr>
                <a:srgbClr val="000000"/>
              </a:buClr>
              <a:buSzPts val="1000"/>
              <a:buFont typeface="Arial"/>
              <a:buAutoNum type="arabicPeriod"/>
            </a:pPr>
            <a:r>
              <a:rPr lang="en-GB" sz="1000" b="1">
                <a:solidFill>
                  <a:srgbClr val="000000"/>
                </a:solidFill>
                <a:latin typeface="Raleway"/>
                <a:ea typeface="Raleway"/>
                <a:cs typeface="Raleway"/>
                <a:sym typeface="Raleway"/>
              </a:rPr>
              <a:t>Adj Close</a:t>
            </a:r>
            <a:r>
              <a:rPr lang="en-GB" sz="1000">
                <a:solidFill>
                  <a:srgbClr val="000000"/>
                </a:solidFill>
                <a:latin typeface="Raleway"/>
                <a:ea typeface="Raleway"/>
                <a:cs typeface="Raleway"/>
                <a:sym typeface="Raleway"/>
              </a:rPr>
              <a:t>: Adjusted closing price that reflects dividends, stock splits, and offerings.</a:t>
            </a:r>
            <a:endParaRPr sz="1000">
              <a:solidFill>
                <a:srgbClr val="000000"/>
              </a:solidFill>
              <a:latin typeface="Raleway"/>
              <a:ea typeface="Raleway"/>
              <a:cs typeface="Raleway"/>
              <a:sym typeface="Raleway"/>
            </a:endParaRPr>
          </a:p>
          <a:p>
            <a:pPr marL="914400" lvl="0" indent="-292100" algn="l" rtl="0">
              <a:spcBef>
                <a:spcPts val="0"/>
              </a:spcBef>
              <a:spcAft>
                <a:spcPts val="0"/>
              </a:spcAft>
              <a:buClr>
                <a:srgbClr val="000000"/>
              </a:buClr>
              <a:buSzPts val="1000"/>
              <a:buFont typeface="Arial"/>
              <a:buAutoNum type="arabicPeriod"/>
            </a:pPr>
            <a:r>
              <a:rPr lang="en-GB" sz="1000" b="1">
                <a:solidFill>
                  <a:srgbClr val="000000"/>
                </a:solidFill>
                <a:latin typeface="Raleway"/>
                <a:ea typeface="Raleway"/>
                <a:cs typeface="Raleway"/>
                <a:sym typeface="Raleway"/>
              </a:rPr>
              <a:t>High and Low</a:t>
            </a:r>
            <a:r>
              <a:rPr lang="en-GB" sz="1000">
                <a:solidFill>
                  <a:srgbClr val="000000"/>
                </a:solidFill>
                <a:latin typeface="Raleway"/>
                <a:ea typeface="Raleway"/>
                <a:cs typeface="Raleway"/>
                <a:sym typeface="Raleway"/>
              </a:rPr>
              <a:t>: The highest and lowest prices reached during a trading day.</a:t>
            </a:r>
            <a:endParaRPr sz="1000">
              <a:solidFill>
                <a:srgbClr val="000000"/>
              </a:solidFill>
              <a:latin typeface="Raleway"/>
              <a:ea typeface="Raleway"/>
              <a:cs typeface="Raleway"/>
              <a:sym typeface="Raleway"/>
            </a:endParaRPr>
          </a:p>
          <a:p>
            <a:pPr marL="914400" lvl="0" indent="-292100" algn="l" rtl="0">
              <a:spcBef>
                <a:spcPts val="0"/>
              </a:spcBef>
              <a:spcAft>
                <a:spcPts val="0"/>
              </a:spcAft>
              <a:buClr>
                <a:srgbClr val="000000"/>
              </a:buClr>
              <a:buSzPts val="1000"/>
              <a:buFont typeface="Arial"/>
              <a:buAutoNum type="arabicPeriod"/>
            </a:pPr>
            <a:r>
              <a:rPr lang="en-GB" sz="1000" b="1">
                <a:solidFill>
                  <a:srgbClr val="000000"/>
                </a:solidFill>
                <a:latin typeface="Raleway"/>
                <a:ea typeface="Raleway"/>
                <a:cs typeface="Raleway"/>
                <a:sym typeface="Raleway"/>
              </a:rPr>
              <a:t>Opening</a:t>
            </a:r>
            <a:r>
              <a:rPr lang="en-GB" sz="1000">
                <a:solidFill>
                  <a:srgbClr val="000000"/>
                </a:solidFill>
                <a:latin typeface="Raleway"/>
                <a:ea typeface="Raleway"/>
                <a:cs typeface="Raleway"/>
                <a:sym typeface="Raleway"/>
              </a:rPr>
              <a:t>: The initial price at which the share traded on a given day.</a:t>
            </a:r>
            <a:endParaRPr sz="1000">
              <a:solidFill>
                <a:srgbClr val="000000"/>
              </a:solidFill>
              <a:latin typeface="Raleway"/>
              <a:ea typeface="Raleway"/>
              <a:cs typeface="Raleway"/>
              <a:sym typeface="Raleway"/>
            </a:endParaRPr>
          </a:p>
          <a:p>
            <a:pPr marL="914400" lvl="0" indent="-292100" algn="l" rtl="0">
              <a:spcBef>
                <a:spcPts val="0"/>
              </a:spcBef>
              <a:spcAft>
                <a:spcPts val="0"/>
              </a:spcAft>
              <a:buClr>
                <a:srgbClr val="000000"/>
              </a:buClr>
              <a:buSzPts val="1000"/>
              <a:buFont typeface="Arial"/>
              <a:buAutoNum type="arabicPeriod"/>
            </a:pPr>
            <a:r>
              <a:rPr lang="en-GB" sz="1000" b="1">
                <a:solidFill>
                  <a:srgbClr val="000000"/>
                </a:solidFill>
                <a:latin typeface="Raleway"/>
                <a:ea typeface="Raleway"/>
                <a:cs typeface="Raleway"/>
                <a:sym typeface="Raleway"/>
              </a:rPr>
              <a:t>Volume</a:t>
            </a:r>
            <a:r>
              <a:rPr lang="en-GB" sz="1000">
                <a:solidFill>
                  <a:srgbClr val="000000"/>
                </a:solidFill>
                <a:latin typeface="Raleway"/>
                <a:ea typeface="Raleway"/>
                <a:cs typeface="Raleway"/>
                <a:sym typeface="Raleway"/>
              </a:rPr>
              <a:t>: Total number of shares traded during the day.</a:t>
            </a:r>
            <a:endParaRPr sz="1000">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Close Price</a:t>
            </a:r>
            <a:r>
              <a:rPr lang="en-GB" sz="1000">
                <a:solidFill>
                  <a:srgbClr val="000000"/>
                </a:solidFill>
                <a:latin typeface="Raleway"/>
                <a:ea typeface="Raleway"/>
                <a:cs typeface="Raleway"/>
                <a:sym typeface="Raleway"/>
              </a:rPr>
              <a:t> is chosen for analysis to maintain simplicity and relevance from which log returns are calculated to:</a:t>
            </a:r>
            <a:endParaRPr sz="1000">
              <a:solidFill>
                <a:srgbClr val="000000"/>
              </a:solidFill>
              <a:latin typeface="Raleway"/>
              <a:ea typeface="Raleway"/>
              <a:cs typeface="Raleway"/>
              <a:sym typeface="Raleway"/>
            </a:endParaRPr>
          </a:p>
          <a:p>
            <a:pPr marL="457200" lvl="0" indent="-292100" algn="l" rtl="0">
              <a:spcBef>
                <a:spcPts val="120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Stabilise variance.</a:t>
            </a:r>
            <a:endParaRPr sz="1000">
              <a:solidFill>
                <a:srgbClr val="000000"/>
              </a:solidFill>
              <a:latin typeface="Raleway"/>
              <a:ea typeface="Raleway"/>
              <a:cs typeface="Raleway"/>
              <a:sym typeface="Raleway"/>
            </a:endParaRPr>
          </a:p>
          <a:p>
            <a:pPr marL="457200" lvl="0" indent="-292100" algn="l" rtl="0">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Normalize the data for better adherence to model assumptions.</a:t>
            </a:r>
            <a:endParaRPr sz="1000">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Pre-Cleanup Step:</a:t>
            </a:r>
            <a:r>
              <a:rPr lang="en-GB" sz="1000">
                <a:solidFill>
                  <a:srgbClr val="000000"/>
                </a:solidFill>
                <a:latin typeface="Raleway"/>
                <a:ea typeface="Raleway"/>
                <a:cs typeface="Raleway"/>
                <a:sym typeface="Raleway"/>
              </a:rPr>
              <a:t> Calculating log returns prior to data cleanup enables the identification of abnormal values, which are essential for ensuring robust analysis.</a:t>
            </a: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100">
              <a:solidFill>
                <a:srgbClr val="000000"/>
              </a:solidFill>
              <a:latin typeface="Arial"/>
              <a:ea typeface="Arial"/>
              <a:cs typeface="Arial"/>
              <a:sym typeface="Arial"/>
            </a:endParaRPr>
          </a:p>
          <a:p>
            <a:pPr marL="457200" marR="0" lvl="0" indent="0" algn="l" rtl="0">
              <a:lnSpc>
                <a:spcPct val="115000"/>
              </a:lnSpc>
              <a:spcBef>
                <a:spcPts val="1200"/>
              </a:spcBef>
              <a:spcAft>
                <a:spcPts val="1200"/>
              </a:spcAft>
              <a:buNone/>
            </a:pPr>
            <a:r>
              <a:rPr lang="en-GB" sz="1000">
                <a:solidFill>
                  <a:srgbClr val="000000"/>
                </a:solidFill>
                <a:latin typeface="Raleway"/>
                <a:ea typeface="Raleway"/>
                <a:cs typeface="Raleway"/>
                <a:sym typeface="Raleway"/>
              </a:rPr>
              <a:t>:</a:t>
            </a:r>
            <a:endParaRPr sz="1000">
              <a:solidFill>
                <a:srgbClr val="000000"/>
              </a:solidFill>
              <a:latin typeface="Raleway"/>
              <a:ea typeface="Raleway"/>
              <a:cs typeface="Raleway"/>
              <a:sym typeface="Raleway"/>
            </a:endParaRPr>
          </a:p>
        </p:txBody>
      </p:sp>
      <p:sp>
        <p:nvSpPr>
          <p:cNvPr id="226" name="Google Shape;226;p2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7</a:t>
            </a:fld>
            <a:endParaRPr/>
          </a:p>
        </p:txBody>
      </p:sp>
      <p:pic>
        <p:nvPicPr>
          <p:cNvPr id="227" name="Google Shape;227;p24"/>
          <p:cNvPicPr preferRelativeResize="0"/>
          <p:nvPr/>
        </p:nvPicPr>
        <p:blipFill>
          <a:blip r:embed="rId3">
            <a:alphaModFix/>
          </a:blip>
          <a:stretch>
            <a:fillRect/>
          </a:stretch>
        </p:blipFill>
        <p:spPr>
          <a:xfrm>
            <a:off x="565538" y="831225"/>
            <a:ext cx="8003216" cy="1647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5"/>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Overview &amp; Preprocessing [3 / 3]</a:t>
            </a:r>
            <a:endParaRPr/>
          </a:p>
        </p:txBody>
      </p:sp>
      <p:sp>
        <p:nvSpPr>
          <p:cNvPr id="233" name="Google Shape;233;p25"/>
          <p:cNvSpPr txBox="1">
            <a:spLocks noGrp="1"/>
          </p:cNvSpPr>
          <p:nvPr>
            <p:ph type="body" idx="1"/>
          </p:nvPr>
        </p:nvSpPr>
        <p:spPr>
          <a:xfrm>
            <a:off x="335800" y="535200"/>
            <a:ext cx="2705100" cy="47736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200"/>
              </a:spcBef>
              <a:spcAft>
                <a:spcPts val="0"/>
              </a:spcAft>
              <a:buNone/>
            </a:pPr>
            <a:r>
              <a:rPr lang="en-GB" sz="1000">
                <a:solidFill>
                  <a:srgbClr val="000000"/>
                </a:solidFill>
                <a:latin typeface="Raleway"/>
                <a:ea typeface="Raleway"/>
                <a:cs typeface="Raleway"/>
                <a:sym typeface="Raleway"/>
              </a:rPr>
              <a:t>A battery of data checks were performed in excel before proceeding with further analysis (See adjoined table).</a:t>
            </a:r>
            <a:endParaRPr sz="1000">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Issue Identified:</a:t>
            </a:r>
            <a:r>
              <a:rPr lang="en-GB" sz="1000">
                <a:solidFill>
                  <a:srgbClr val="000000"/>
                </a:solidFill>
                <a:latin typeface="Raleway"/>
                <a:ea typeface="Raleway"/>
                <a:cs typeface="Raleway"/>
                <a:sym typeface="Raleway"/>
              </a:rPr>
              <a:t> During data validation in Excel, </a:t>
            </a:r>
            <a:r>
              <a:rPr lang="en-GB" sz="1000" b="1">
                <a:solidFill>
                  <a:srgbClr val="000000"/>
                </a:solidFill>
                <a:latin typeface="Raleway"/>
                <a:ea typeface="Raleway"/>
                <a:cs typeface="Raleway"/>
                <a:sym typeface="Raleway"/>
              </a:rPr>
              <a:t>22 trading days</a:t>
            </a:r>
            <a:r>
              <a:rPr lang="en-GB" sz="1000">
                <a:solidFill>
                  <a:srgbClr val="000000"/>
                </a:solidFill>
                <a:latin typeface="Raleway"/>
                <a:ea typeface="Raleway"/>
                <a:cs typeface="Raleway"/>
                <a:sym typeface="Raleway"/>
              </a:rPr>
              <a:t> were found to be missing (after excluding weekends and public holidays). The cause was not explainable.</a:t>
            </a:r>
            <a:endParaRPr sz="1000">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Impact Assessment:</a:t>
            </a:r>
            <a:endParaRPr sz="1000" b="1">
              <a:solidFill>
                <a:srgbClr val="000000"/>
              </a:solidFill>
              <a:latin typeface="Raleway"/>
              <a:ea typeface="Raleway"/>
              <a:cs typeface="Raleway"/>
              <a:sym typeface="Raleway"/>
            </a:endParaRPr>
          </a:p>
          <a:p>
            <a:pPr marL="457200" lvl="0" indent="-292100" algn="l" rtl="0">
              <a:spcBef>
                <a:spcPts val="120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The missing data points constitute </a:t>
            </a:r>
            <a:r>
              <a:rPr lang="en-GB" sz="1000" b="1">
                <a:solidFill>
                  <a:srgbClr val="000000"/>
                </a:solidFill>
                <a:latin typeface="Raleway"/>
                <a:ea typeface="Raleway"/>
                <a:cs typeface="Raleway"/>
                <a:sym typeface="Raleway"/>
              </a:rPr>
              <a:t>less than 1%</a:t>
            </a:r>
            <a:r>
              <a:rPr lang="en-GB" sz="1000">
                <a:solidFill>
                  <a:srgbClr val="000000"/>
                </a:solidFill>
                <a:latin typeface="Raleway"/>
                <a:ea typeface="Raleway"/>
                <a:cs typeface="Raleway"/>
                <a:sym typeface="Raleway"/>
              </a:rPr>
              <a:t> of the dataset.</a:t>
            </a:r>
            <a:endParaRPr sz="1000">
              <a:solidFill>
                <a:srgbClr val="000000"/>
              </a:solidFill>
              <a:latin typeface="Raleway"/>
              <a:ea typeface="Raleway"/>
              <a:cs typeface="Raleway"/>
              <a:sym typeface="Raleway"/>
            </a:endParaRPr>
          </a:p>
          <a:p>
            <a:pPr marL="457200" lvl="0" indent="-292100" algn="l" rtl="0">
              <a:spcBef>
                <a:spcPts val="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They are </a:t>
            </a:r>
            <a:r>
              <a:rPr lang="en-GB" sz="1000" b="1">
                <a:solidFill>
                  <a:srgbClr val="000000"/>
                </a:solidFill>
                <a:latin typeface="Raleway"/>
                <a:ea typeface="Raleway"/>
                <a:cs typeface="Raleway"/>
                <a:sym typeface="Raleway"/>
              </a:rPr>
              <a:t>non-consecutive</a:t>
            </a:r>
            <a:r>
              <a:rPr lang="en-GB" sz="1000">
                <a:solidFill>
                  <a:srgbClr val="000000"/>
                </a:solidFill>
                <a:latin typeface="Raleway"/>
                <a:ea typeface="Raleway"/>
                <a:cs typeface="Raleway"/>
                <a:sym typeface="Raleway"/>
              </a:rPr>
              <a:t>, minimizing potential bias in the analysis.</a:t>
            </a:r>
            <a:endParaRPr sz="1000">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Decision:</a:t>
            </a:r>
            <a:r>
              <a:rPr lang="en-GB" sz="1000">
                <a:solidFill>
                  <a:srgbClr val="000000"/>
                </a:solidFill>
                <a:latin typeface="Raleway"/>
                <a:ea typeface="Raleway"/>
                <a:cs typeface="Raleway"/>
                <a:sym typeface="Raleway"/>
              </a:rPr>
              <a:t> Given the low material impact, the missing days have been </a:t>
            </a:r>
            <a:r>
              <a:rPr lang="en-GB" sz="1000" b="1">
                <a:solidFill>
                  <a:srgbClr val="000000"/>
                </a:solidFill>
                <a:latin typeface="Raleway"/>
                <a:ea typeface="Raleway"/>
                <a:cs typeface="Raleway"/>
                <a:sym typeface="Raleway"/>
              </a:rPr>
              <a:t>ignored</a:t>
            </a:r>
            <a:r>
              <a:rPr lang="en-GB" sz="1000">
                <a:solidFill>
                  <a:srgbClr val="000000"/>
                </a:solidFill>
                <a:latin typeface="Raleway"/>
                <a:ea typeface="Raleway"/>
                <a:cs typeface="Raleway"/>
                <a:sym typeface="Raleway"/>
              </a:rPr>
              <a:t>, and the dataset is deemed sufficiently robust for further analysis.</a:t>
            </a:r>
            <a:endParaRPr sz="1000">
              <a:solidFill>
                <a:srgbClr val="000000"/>
              </a:solidFill>
              <a:latin typeface="Raleway"/>
              <a:ea typeface="Raleway"/>
              <a:cs typeface="Raleway"/>
              <a:sym typeface="Raleway"/>
            </a:endParaRPr>
          </a:p>
          <a:p>
            <a:pPr marL="457200" marR="0" lvl="0" indent="0" algn="l" rtl="0">
              <a:lnSpc>
                <a:spcPct val="115000"/>
              </a:lnSpc>
              <a:spcBef>
                <a:spcPts val="1200"/>
              </a:spcBef>
              <a:spcAft>
                <a:spcPts val="0"/>
              </a:spcAft>
              <a:buNone/>
            </a:pPr>
            <a:endParaRPr sz="1000">
              <a:solidFill>
                <a:srgbClr val="000000"/>
              </a:solidFill>
              <a:latin typeface="Raleway"/>
              <a:ea typeface="Raleway"/>
              <a:cs typeface="Raleway"/>
              <a:sym typeface="Raleway"/>
            </a:endParaRPr>
          </a:p>
          <a:p>
            <a:pPr marL="457200" marR="0" lvl="0" indent="0" algn="l" rtl="0">
              <a:lnSpc>
                <a:spcPct val="115000"/>
              </a:lnSpc>
              <a:spcBef>
                <a:spcPts val="1200"/>
              </a:spcBef>
              <a:spcAft>
                <a:spcPts val="0"/>
              </a:spcAft>
              <a:buNone/>
            </a:pPr>
            <a:endParaRPr sz="1000">
              <a:solidFill>
                <a:srgbClr val="000000"/>
              </a:solidFill>
              <a:latin typeface="Raleway"/>
              <a:ea typeface="Raleway"/>
              <a:cs typeface="Raleway"/>
              <a:sym typeface="Raleway"/>
            </a:endParaRPr>
          </a:p>
          <a:p>
            <a:pPr marL="0" marR="0" lvl="0" indent="0" algn="l" rtl="0">
              <a:lnSpc>
                <a:spcPct val="115000"/>
              </a:lnSpc>
              <a:spcBef>
                <a:spcPts val="1200"/>
              </a:spcBef>
              <a:spcAft>
                <a:spcPts val="1200"/>
              </a:spcAft>
              <a:buNone/>
            </a:pPr>
            <a:endParaRPr sz="1000">
              <a:solidFill>
                <a:srgbClr val="000000"/>
              </a:solidFill>
              <a:latin typeface="Raleway"/>
              <a:ea typeface="Raleway"/>
              <a:cs typeface="Raleway"/>
              <a:sym typeface="Raleway"/>
            </a:endParaRPr>
          </a:p>
        </p:txBody>
      </p:sp>
      <p:sp>
        <p:nvSpPr>
          <p:cNvPr id="234" name="Google Shape;234;p2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8</a:t>
            </a:fld>
            <a:endParaRPr/>
          </a:p>
        </p:txBody>
      </p:sp>
      <p:pic>
        <p:nvPicPr>
          <p:cNvPr id="235" name="Google Shape;235;p25"/>
          <p:cNvPicPr preferRelativeResize="0"/>
          <p:nvPr/>
        </p:nvPicPr>
        <p:blipFill>
          <a:blip r:embed="rId3">
            <a:alphaModFix/>
          </a:blip>
          <a:stretch>
            <a:fillRect/>
          </a:stretch>
        </p:blipFill>
        <p:spPr>
          <a:xfrm>
            <a:off x="3410659" y="535200"/>
            <a:ext cx="5479867" cy="4360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9"/>
        <p:cNvGrpSpPr/>
        <p:nvPr/>
      </p:nvGrpSpPr>
      <p:grpSpPr>
        <a:xfrm>
          <a:off x="0" y="0"/>
          <a:ext cx="0" cy="0"/>
          <a:chOff x="0" y="0"/>
          <a:chExt cx="0" cy="0"/>
        </a:xfrm>
      </p:grpSpPr>
      <p:sp>
        <p:nvSpPr>
          <p:cNvPr id="240" name="Google Shape;240;p2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9</a:t>
            </a:fld>
            <a:endParaRPr/>
          </a:p>
        </p:txBody>
      </p:sp>
      <p:sp>
        <p:nvSpPr>
          <p:cNvPr id="241" name="Google Shape;241;p26"/>
          <p:cNvSpPr txBox="1"/>
          <p:nvPr/>
        </p:nvSpPr>
        <p:spPr>
          <a:xfrm>
            <a:off x="1533750" y="993450"/>
            <a:ext cx="5611200" cy="2956800"/>
          </a:xfrm>
          <a:prstGeom prst="rect">
            <a:avLst/>
          </a:prstGeom>
          <a:noFill/>
          <a:ln>
            <a:noFill/>
          </a:ln>
        </p:spPr>
        <p:txBody>
          <a:bodyPr spcFirstLastPara="1" wrap="square" lIns="91425" tIns="91425" rIns="91425" bIns="91425" anchor="ctr" anchorCtr="0">
            <a:noAutofit/>
          </a:bodyPr>
          <a:lstStyle/>
          <a:p>
            <a:pPr marL="457200" lvl="0" indent="0" algn="l" rtl="0">
              <a:spcBef>
                <a:spcPts val="0"/>
              </a:spcBef>
              <a:spcAft>
                <a:spcPts val="0"/>
              </a:spcAft>
              <a:buNone/>
            </a:pPr>
            <a:endParaRPr sz="1300">
              <a:solidFill>
                <a:srgbClr val="FFFFFF"/>
              </a:solidFill>
              <a:latin typeface="Raleway"/>
              <a:ea typeface="Raleway"/>
              <a:cs typeface="Raleway"/>
              <a:sym typeface="Raleway"/>
            </a:endParaRPr>
          </a:p>
          <a:p>
            <a:pPr marL="457200" lvl="0" indent="-361950" algn="l" rtl="0">
              <a:spcBef>
                <a:spcPts val="0"/>
              </a:spcBef>
              <a:spcAft>
                <a:spcPts val="0"/>
              </a:spcAft>
              <a:buClr>
                <a:schemeClr val="lt1"/>
              </a:buClr>
              <a:buSzPts val="2100"/>
              <a:buFont typeface="Raleway"/>
              <a:buAutoNum type="arabicPeriod"/>
            </a:pPr>
            <a:r>
              <a:rPr lang="en-GB" sz="2100">
                <a:solidFill>
                  <a:schemeClr val="lt1"/>
                </a:solidFill>
                <a:latin typeface="Raleway"/>
                <a:ea typeface="Raleway"/>
                <a:cs typeface="Raleway"/>
                <a:sym typeface="Raleway"/>
              </a:rPr>
              <a:t>Exploratory Data Analysis</a:t>
            </a:r>
            <a:endParaRPr sz="2900">
              <a:solidFill>
                <a:srgbClr val="FFFFFF"/>
              </a:solidFill>
              <a:latin typeface="Raleway"/>
              <a:ea typeface="Raleway"/>
              <a:cs typeface="Raleway"/>
              <a:sym typeface="Raleway"/>
            </a:endParaRPr>
          </a:p>
          <a:p>
            <a:pPr marL="457200" lvl="0" indent="0" algn="l" rtl="0">
              <a:spcBef>
                <a:spcPts val="0"/>
              </a:spcBef>
              <a:spcAft>
                <a:spcPts val="0"/>
              </a:spcAft>
              <a:buNone/>
            </a:pPr>
            <a:endParaRPr sz="1300">
              <a:solidFill>
                <a:srgbClr val="FFFFFF"/>
              </a:solidFill>
              <a:latin typeface="Raleway"/>
              <a:ea typeface="Raleway"/>
              <a:cs typeface="Raleway"/>
              <a:sym typeface="Raleway"/>
            </a:endParaRPr>
          </a:p>
          <a:p>
            <a:pPr marL="457200" lvl="0" indent="0" algn="l" rtl="0">
              <a:spcBef>
                <a:spcPts val="0"/>
              </a:spcBef>
              <a:spcAft>
                <a:spcPts val="0"/>
              </a:spcAft>
              <a:buNone/>
            </a:pPr>
            <a:endParaRPr sz="1300">
              <a:solidFill>
                <a:srgbClr val="FFFFFF"/>
              </a:solidFill>
              <a:latin typeface="Raleway"/>
              <a:ea typeface="Raleway"/>
              <a:cs typeface="Raleway"/>
              <a:sym typeface="Raleway"/>
            </a:endParaRPr>
          </a:p>
        </p:txBody>
      </p:sp>
      <p:sp>
        <p:nvSpPr>
          <p:cNvPr id="242" name="Google Shape;242;p26"/>
          <p:cNvSpPr/>
          <p:nvPr/>
        </p:nvSpPr>
        <p:spPr>
          <a:xfrm>
            <a:off x="1376703" y="2064900"/>
            <a:ext cx="548700" cy="509100"/>
          </a:xfrm>
          <a:prstGeom prst="ellipse">
            <a:avLst/>
          </a:prstGeom>
          <a:solidFill>
            <a:srgbClr val="EB56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solidFill>
                  <a:srgbClr val="FFFFFF"/>
                </a:solidFill>
              </a:rPr>
              <a:t>3</a:t>
            </a:r>
            <a:endParaRPr sz="2200" b="1">
              <a:solidFill>
                <a:srgbClr val="FFFFFF"/>
              </a:solidFill>
              <a:latin typeface="Raleway"/>
              <a:ea typeface="Raleway"/>
              <a:cs typeface="Raleway"/>
              <a:sym typeface="Raleway"/>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3922</Words>
  <Application>Microsoft Office PowerPoint</Application>
  <PresentationFormat>On-screen Show (16:9)</PresentationFormat>
  <Paragraphs>513</Paragraphs>
  <Slides>49</Slides>
  <Notes>49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Raleway</vt:lpstr>
      <vt:lpstr>Arial</vt:lpstr>
      <vt:lpstr>Lato</vt:lpstr>
      <vt:lpstr>Streamline</vt:lpstr>
      <vt:lpstr>Workplace Project - Forecasting the returns of a portfolio of 2 shares, taking into account their dependency structure</vt:lpstr>
      <vt:lpstr>Table of contents</vt:lpstr>
      <vt:lpstr>Introduction</vt:lpstr>
      <vt:lpstr>Problem Statements</vt:lpstr>
      <vt:lpstr>PowerPoint Presentation</vt:lpstr>
      <vt:lpstr>Data Overview &amp; Preprocessing [1 / 3]</vt:lpstr>
      <vt:lpstr>Data Overview &amp; Preprocessing [2 / 3]</vt:lpstr>
      <vt:lpstr>Data Overview &amp; Preprocessing [3 / 3]</vt:lpstr>
      <vt:lpstr>PowerPoint Presentation</vt:lpstr>
      <vt:lpstr>Exploratory Data Analysis [1 / 4]</vt:lpstr>
      <vt:lpstr>Exploratory Data Analysis [2 / 4]</vt:lpstr>
      <vt:lpstr>Exploratory Data Analysis [3 / 4]</vt:lpstr>
      <vt:lpstr>Exploratory Data Analysis [4 / 4]</vt:lpstr>
      <vt:lpstr>PowerPoint Presentation</vt:lpstr>
      <vt:lpstr>Further Analysis &amp; Visualisations [1 / 3]</vt:lpstr>
      <vt:lpstr>Further Analysis &amp; Visualisations [2 / 3]</vt:lpstr>
      <vt:lpstr>Further Analysis &amp; Visualisations [3 / 3]</vt:lpstr>
      <vt:lpstr>PowerPoint Presentation</vt:lpstr>
      <vt:lpstr>Core Methodologies &amp; Modeling [1 / 19]</vt:lpstr>
      <vt:lpstr>Core Methodologies &amp; Modeling [2 / 19]</vt:lpstr>
      <vt:lpstr>PowerPoint Presentation</vt:lpstr>
      <vt:lpstr>Core Methodologies &amp; Modeling [3 / 19]</vt:lpstr>
      <vt:lpstr>Core Methodologies &amp; Modeling [4 / 19]</vt:lpstr>
      <vt:lpstr>Core Methodologies &amp; Modeling [5 / 19]</vt:lpstr>
      <vt:lpstr>Core Methodologies &amp; Modeling [6 / 19]</vt:lpstr>
      <vt:lpstr>Core Methodologies &amp; Modeling [7 / 19]</vt:lpstr>
      <vt:lpstr>Core Methodologies &amp; Modeling [8 / 19]</vt:lpstr>
      <vt:lpstr>PowerPoint Presentation</vt:lpstr>
      <vt:lpstr>Core Methodologies &amp; Modeling [9 / 19]</vt:lpstr>
      <vt:lpstr>Core Methodologies &amp; Modeling [10 / 19]</vt:lpstr>
      <vt:lpstr>Core Methodologies &amp; Modeling [11 / 19]</vt:lpstr>
      <vt:lpstr>Core Methodologies &amp; Modeling [12 / 19]</vt:lpstr>
      <vt:lpstr>Core Methodologies &amp; Modeling [13 / 19]</vt:lpstr>
      <vt:lpstr>Core Methodologies &amp; Modeling [14 / 19]</vt:lpstr>
      <vt:lpstr>Core Methodologies &amp; Modeling [15 / 19]</vt:lpstr>
      <vt:lpstr>Core Methodologies &amp; Modeling [16 / 19]</vt:lpstr>
      <vt:lpstr>Core Methodologies &amp; Modeling [17 / 19]</vt:lpstr>
      <vt:lpstr>PowerPoint Presentation</vt:lpstr>
      <vt:lpstr>Core Methodologies &amp; Modeling [18 / 19]</vt:lpstr>
      <vt:lpstr>Core Methodologies &amp; Modeling [19 / 19]</vt:lpstr>
      <vt:lpstr>PowerPoint Presentation</vt:lpstr>
      <vt:lpstr>Practical Applications [1 / 5]</vt:lpstr>
      <vt:lpstr>Practical Applications [2 / 5]</vt:lpstr>
      <vt:lpstr>Practical Applications [3 / 5]</vt:lpstr>
      <vt:lpstr>Practical Applications [4 / 5]</vt:lpstr>
      <vt:lpstr>Practical Applications [5 / 5]</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Workplace Project - Forecasting the returns of a portfolio of 2 shares, taking into account their dependency structure</dc:title>
  <cp:lastModifiedBy>Yaj</cp:lastModifiedBy>
  <cp:revision>3</cp:revision>
  <dcterms:modified xsi:type="dcterms:W3CDTF">2025-03-31T20:37:50Z</dcterms:modified>
</cp:coreProperties>
</file>